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62" r:id="rId5"/>
    <p:sldId id="258" r:id="rId6"/>
    <p:sldId id="283" r:id="rId7"/>
    <p:sldId id="288" r:id="rId8"/>
    <p:sldId id="264" r:id="rId9"/>
    <p:sldId id="289" r:id="rId10"/>
    <p:sldId id="268" r:id="rId11"/>
    <p:sldId id="290" r:id="rId12"/>
    <p:sldId id="293" r:id="rId13"/>
    <p:sldId id="266" r:id="rId14"/>
    <p:sldId id="265" r:id="rId15"/>
    <p:sldId id="286" r:id="rId16"/>
    <p:sldId id="285" r:id="rId17"/>
    <p:sldId id="267" r:id="rId18"/>
    <p:sldId id="269" r:id="rId19"/>
    <p:sldId id="295" r:id="rId20"/>
    <p:sldId id="291" r:id="rId21"/>
    <p:sldId id="292" r:id="rId22"/>
    <p:sldId id="287"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C02C9-20E5-42B3-8484-008208FA2B54}" v="2" dt="2020-09-21T14:05:53.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68" autoAdjust="0"/>
    <p:restoredTop sz="94660"/>
  </p:normalViewPr>
  <p:slideViewPr>
    <p:cSldViewPr>
      <p:cViewPr varScale="1">
        <p:scale>
          <a:sx n="81" d="100"/>
          <a:sy n="81"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CC110-945A-4569-AF6D-A0270C2AD40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GB"/>
        </a:p>
      </dgm:t>
    </dgm:pt>
    <dgm:pt modelId="{68D8DEEA-251D-47C8-9A8C-E894CC9A16FC}">
      <dgm:prSet phldrT="[Text]"/>
      <dgm:spPr/>
      <dgm:t>
        <a:bodyPr/>
        <a:lstStyle/>
        <a:p>
          <a:r>
            <a:rPr lang="en-GB" dirty="0"/>
            <a:t>Firstly, raise any concerns with your child’s class teacher. </a:t>
          </a:r>
        </a:p>
      </dgm:t>
    </dgm:pt>
    <dgm:pt modelId="{201D5847-0416-453D-9CB6-35A7D7FAA029}" type="parTrans" cxnId="{CA329F09-48BF-44AF-9225-EC330E330932}">
      <dgm:prSet/>
      <dgm:spPr/>
      <dgm:t>
        <a:bodyPr/>
        <a:lstStyle/>
        <a:p>
          <a:endParaRPr lang="en-GB"/>
        </a:p>
      </dgm:t>
    </dgm:pt>
    <dgm:pt modelId="{7D944CCC-D1BC-458D-9452-01EC9BCA069C}" type="sibTrans" cxnId="{CA329F09-48BF-44AF-9225-EC330E330932}">
      <dgm:prSet/>
      <dgm:spPr/>
      <dgm:t>
        <a:bodyPr/>
        <a:lstStyle/>
        <a:p>
          <a:endParaRPr lang="en-GB"/>
        </a:p>
      </dgm:t>
    </dgm:pt>
    <dgm:pt modelId="{F2AD421A-532D-4068-9958-F67F36EA9EE9}">
      <dgm:prSet phldrT="[Text]"/>
      <dgm:spPr/>
      <dgm:t>
        <a:bodyPr/>
        <a:lstStyle/>
        <a:p>
          <a:r>
            <a:rPr lang="en-GB" dirty="0"/>
            <a:t>Senior Managers and the Inclusion Manager will always be happy to talk to you either face to face, by phone, or by email.</a:t>
          </a:r>
        </a:p>
      </dgm:t>
    </dgm:pt>
    <dgm:pt modelId="{11E4BC93-8ED6-4F2B-9F72-C4EC2A537B07}" type="parTrans" cxnId="{1058F45A-48FF-4DA6-B303-7AAC9537C5B8}">
      <dgm:prSet/>
      <dgm:spPr/>
      <dgm:t>
        <a:bodyPr/>
        <a:lstStyle/>
        <a:p>
          <a:endParaRPr lang="en-GB"/>
        </a:p>
      </dgm:t>
    </dgm:pt>
    <dgm:pt modelId="{F18BDFF3-BA0E-440C-9E6A-F57B161A5C69}" type="sibTrans" cxnId="{1058F45A-48FF-4DA6-B303-7AAC9537C5B8}">
      <dgm:prSet/>
      <dgm:spPr/>
      <dgm:t>
        <a:bodyPr/>
        <a:lstStyle/>
        <a:p>
          <a:endParaRPr lang="en-GB"/>
        </a:p>
      </dgm:t>
    </dgm:pt>
    <dgm:pt modelId="{54FA2F1D-EE9F-489B-81CF-FE0709F12A15}">
      <dgm:prSet phldrT="[Text]"/>
      <dgm:spPr/>
      <dgm:t>
        <a:bodyPr/>
        <a:lstStyle/>
        <a:p>
          <a:r>
            <a:rPr lang="en-GB" dirty="0"/>
            <a:t>If you are still not happy, please feel free to contact the Head Teacher to discuss your concerns.</a:t>
          </a:r>
        </a:p>
      </dgm:t>
    </dgm:pt>
    <dgm:pt modelId="{EB523147-AEDF-4BAC-9A9E-1985B2393F06}" type="parTrans" cxnId="{96CF38FD-05D8-4701-917F-8B559282D3CC}">
      <dgm:prSet/>
      <dgm:spPr/>
      <dgm:t>
        <a:bodyPr/>
        <a:lstStyle/>
        <a:p>
          <a:endParaRPr lang="en-GB"/>
        </a:p>
      </dgm:t>
    </dgm:pt>
    <dgm:pt modelId="{56A71A1D-2C2F-406E-8C36-5FFE796F89C7}" type="sibTrans" cxnId="{96CF38FD-05D8-4701-917F-8B559282D3CC}">
      <dgm:prSet/>
      <dgm:spPr/>
      <dgm:t>
        <a:bodyPr/>
        <a:lstStyle/>
        <a:p>
          <a:endParaRPr lang="en-GB"/>
        </a:p>
      </dgm:t>
    </dgm:pt>
    <dgm:pt modelId="{5F205CEB-4737-4CA3-9481-8D28434EB2A2}" type="pres">
      <dgm:prSet presAssocID="{9F7CC110-945A-4569-AF6D-A0270C2AD40E}" presName="CompostProcess" presStyleCnt="0">
        <dgm:presLayoutVars>
          <dgm:dir/>
          <dgm:resizeHandles val="exact"/>
        </dgm:presLayoutVars>
      </dgm:prSet>
      <dgm:spPr/>
    </dgm:pt>
    <dgm:pt modelId="{486AAE3D-FDC9-4B25-8010-C328210E87CC}" type="pres">
      <dgm:prSet presAssocID="{9F7CC110-945A-4569-AF6D-A0270C2AD40E}" presName="arrow" presStyleLbl="bgShp" presStyleIdx="0" presStyleCnt="1"/>
      <dgm:spPr/>
    </dgm:pt>
    <dgm:pt modelId="{AB5B15BE-6833-460C-B236-5286E9AAEE19}" type="pres">
      <dgm:prSet presAssocID="{9F7CC110-945A-4569-AF6D-A0270C2AD40E}" presName="linearProcess" presStyleCnt="0"/>
      <dgm:spPr/>
    </dgm:pt>
    <dgm:pt modelId="{903DF593-482F-497E-81B9-A14A9A6838CC}" type="pres">
      <dgm:prSet presAssocID="{68D8DEEA-251D-47C8-9A8C-E894CC9A16FC}" presName="textNode" presStyleLbl="node1" presStyleIdx="0" presStyleCnt="3">
        <dgm:presLayoutVars>
          <dgm:bulletEnabled val="1"/>
        </dgm:presLayoutVars>
      </dgm:prSet>
      <dgm:spPr/>
    </dgm:pt>
    <dgm:pt modelId="{E9469EEF-5414-473C-9DE8-8C1617CD0AD4}" type="pres">
      <dgm:prSet presAssocID="{7D944CCC-D1BC-458D-9452-01EC9BCA069C}" presName="sibTrans" presStyleCnt="0"/>
      <dgm:spPr/>
    </dgm:pt>
    <dgm:pt modelId="{D3D61EAA-F915-419B-81C7-7C1120B16D61}" type="pres">
      <dgm:prSet presAssocID="{F2AD421A-532D-4068-9958-F67F36EA9EE9}" presName="textNode" presStyleLbl="node1" presStyleIdx="1" presStyleCnt="3">
        <dgm:presLayoutVars>
          <dgm:bulletEnabled val="1"/>
        </dgm:presLayoutVars>
      </dgm:prSet>
      <dgm:spPr/>
    </dgm:pt>
    <dgm:pt modelId="{3960C4E9-4047-4ABC-91B7-D7E5274C1EF4}" type="pres">
      <dgm:prSet presAssocID="{F18BDFF3-BA0E-440C-9E6A-F57B161A5C69}" presName="sibTrans" presStyleCnt="0"/>
      <dgm:spPr/>
    </dgm:pt>
    <dgm:pt modelId="{E86511F7-42DF-4AEC-9716-30469C29EB5F}" type="pres">
      <dgm:prSet presAssocID="{54FA2F1D-EE9F-489B-81CF-FE0709F12A15}" presName="textNode" presStyleLbl="node1" presStyleIdx="2" presStyleCnt="3">
        <dgm:presLayoutVars>
          <dgm:bulletEnabled val="1"/>
        </dgm:presLayoutVars>
      </dgm:prSet>
      <dgm:spPr/>
    </dgm:pt>
  </dgm:ptLst>
  <dgm:cxnLst>
    <dgm:cxn modelId="{CA329F09-48BF-44AF-9225-EC330E330932}" srcId="{9F7CC110-945A-4569-AF6D-A0270C2AD40E}" destId="{68D8DEEA-251D-47C8-9A8C-E894CC9A16FC}" srcOrd="0" destOrd="0" parTransId="{201D5847-0416-453D-9CB6-35A7D7FAA029}" sibTransId="{7D944CCC-D1BC-458D-9452-01EC9BCA069C}"/>
    <dgm:cxn modelId="{16F4110F-EDE2-42F0-88DB-D08A18DB25A4}" type="presOf" srcId="{9F7CC110-945A-4569-AF6D-A0270C2AD40E}" destId="{5F205CEB-4737-4CA3-9481-8D28434EB2A2}" srcOrd="0" destOrd="0" presId="urn:microsoft.com/office/officeart/2005/8/layout/hProcess9"/>
    <dgm:cxn modelId="{A0F8853B-E6C9-4D89-AFAF-CEDA08041D44}" type="presOf" srcId="{54FA2F1D-EE9F-489B-81CF-FE0709F12A15}" destId="{E86511F7-42DF-4AEC-9716-30469C29EB5F}" srcOrd="0" destOrd="0" presId="urn:microsoft.com/office/officeart/2005/8/layout/hProcess9"/>
    <dgm:cxn modelId="{A33E3D42-42A6-4B61-94F9-5DF6CD023205}" type="presOf" srcId="{68D8DEEA-251D-47C8-9A8C-E894CC9A16FC}" destId="{903DF593-482F-497E-81B9-A14A9A6838CC}" srcOrd="0" destOrd="0" presId="urn:microsoft.com/office/officeart/2005/8/layout/hProcess9"/>
    <dgm:cxn modelId="{BBD0564E-79F7-476B-A0BA-20B5B05FD678}" type="presOf" srcId="{F2AD421A-532D-4068-9958-F67F36EA9EE9}" destId="{D3D61EAA-F915-419B-81C7-7C1120B16D61}" srcOrd="0" destOrd="0" presId="urn:microsoft.com/office/officeart/2005/8/layout/hProcess9"/>
    <dgm:cxn modelId="{1058F45A-48FF-4DA6-B303-7AAC9537C5B8}" srcId="{9F7CC110-945A-4569-AF6D-A0270C2AD40E}" destId="{F2AD421A-532D-4068-9958-F67F36EA9EE9}" srcOrd="1" destOrd="0" parTransId="{11E4BC93-8ED6-4F2B-9F72-C4EC2A537B07}" sibTransId="{F18BDFF3-BA0E-440C-9E6A-F57B161A5C69}"/>
    <dgm:cxn modelId="{96CF38FD-05D8-4701-917F-8B559282D3CC}" srcId="{9F7CC110-945A-4569-AF6D-A0270C2AD40E}" destId="{54FA2F1D-EE9F-489B-81CF-FE0709F12A15}" srcOrd="2" destOrd="0" parTransId="{EB523147-AEDF-4BAC-9A9E-1985B2393F06}" sibTransId="{56A71A1D-2C2F-406E-8C36-5FFE796F89C7}"/>
    <dgm:cxn modelId="{4931D6DB-C265-4AFA-A66A-D76149068C24}" type="presParOf" srcId="{5F205CEB-4737-4CA3-9481-8D28434EB2A2}" destId="{486AAE3D-FDC9-4B25-8010-C328210E87CC}" srcOrd="0" destOrd="0" presId="urn:microsoft.com/office/officeart/2005/8/layout/hProcess9"/>
    <dgm:cxn modelId="{D3FFD0D7-7491-4E30-B26D-D0C123E65781}" type="presParOf" srcId="{5F205CEB-4737-4CA3-9481-8D28434EB2A2}" destId="{AB5B15BE-6833-460C-B236-5286E9AAEE19}" srcOrd="1" destOrd="0" presId="urn:microsoft.com/office/officeart/2005/8/layout/hProcess9"/>
    <dgm:cxn modelId="{00BFFC12-C5E1-47FA-A5A1-FA896A3EE23D}" type="presParOf" srcId="{AB5B15BE-6833-460C-B236-5286E9AAEE19}" destId="{903DF593-482F-497E-81B9-A14A9A6838CC}" srcOrd="0" destOrd="0" presId="urn:microsoft.com/office/officeart/2005/8/layout/hProcess9"/>
    <dgm:cxn modelId="{A03099C8-5D38-43EF-BAC4-F8F90D1AB442}" type="presParOf" srcId="{AB5B15BE-6833-460C-B236-5286E9AAEE19}" destId="{E9469EEF-5414-473C-9DE8-8C1617CD0AD4}" srcOrd="1" destOrd="0" presId="urn:microsoft.com/office/officeart/2005/8/layout/hProcess9"/>
    <dgm:cxn modelId="{58645D6B-00A9-4B39-9582-FA100CBD4E64}" type="presParOf" srcId="{AB5B15BE-6833-460C-B236-5286E9AAEE19}" destId="{D3D61EAA-F915-419B-81C7-7C1120B16D61}" srcOrd="2" destOrd="0" presId="urn:microsoft.com/office/officeart/2005/8/layout/hProcess9"/>
    <dgm:cxn modelId="{8ECD08C1-6BEE-46EF-B83B-DB43DC6AC51B}" type="presParOf" srcId="{AB5B15BE-6833-460C-B236-5286E9AAEE19}" destId="{3960C4E9-4047-4ABC-91B7-D7E5274C1EF4}" srcOrd="3" destOrd="0" presId="urn:microsoft.com/office/officeart/2005/8/layout/hProcess9"/>
    <dgm:cxn modelId="{C49C4825-4D60-42AD-B13C-264D7AB44982}" type="presParOf" srcId="{AB5B15BE-6833-460C-B236-5286E9AAEE19}" destId="{E86511F7-42DF-4AEC-9716-30469C29EB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92D869-2B17-4607-BF18-72163F324B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94F0F90-3CD1-4B14-B22D-BC27B5592B65}">
      <dgm:prSet/>
      <dgm:spPr/>
      <dgm:t>
        <a:bodyPr/>
        <a:lstStyle/>
        <a:p>
          <a:r>
            <a:rPr lang="en-GB" dirty="0"/>
            <a:t>We will provide skilled additional adults to support children, where appropriate.</a:t>
          </a:r>
        </a:p>
      </dgm:t>
    </dgm:pt>
    <dgm:pt modelId="{BF2FD824-C03A-48C3-80FC-C7F8DF8655AC}" type="parTrans" cxnId="{42DC6B99-53A2-4A29-9893-FF6FC85226DC}">
      <dgm:prSet/>
      <dgm:spPr/>
      <dgm:t>
        <a:bodyPr/>
        <a:lstStyle/>
        <a:p>
          <a:endParaRPr lang="en-GB"/>
        </a:p>
      </dgm:t>
    </dgm:pt>
    <dgm:pt modelId="{E6056E4C-5BE7-4F5A-8615-2067DCDC4F2C}" type="sibTrans" cxnId="{42DC6B99-53A2-4A29-9893-FF6FC85226DC}">
      <dgm:prSet/>
      <dgm:spPr/>
      <dgm:t>
        <a:bodyPr/>
        <a:lstStyle/>
        <a:p>
          <a:endParaRPr lang="en-GB"/>
        </a:p>
      </dgm:t>
    </dgm:pt>
    <dgm:pt modelId="{2D86073D-7CD9-4BA1-AE95-31484C42B208}">
      <dgm:prSet/>
      <dgm:spPr/>
      <dgm:t>
        <a:bodyPr/>
        <a:lstStyle/>
        <a:p>
          <a:r>
            <a:rPr lang="en-GB" dirty="0"/>
            <a:t>We will have flexible arrangements to meet the individual needs of children who attend enrichment opportunities. </a:t>
          </a:r>
        </a:p>
      </dgm:t>
    </dgm:pt>
    <dgm:pt modelId="{89EE6921-FCB1-4CDD-9E34-69C8FE06D7B1}" type="parTrans" cxnId="{66F21EAD-C9D9-4006-B632-2ADC7A347797}">
      <dgm:prSet/>
      <dgm:spPr/>
      <dgm:t>
        <a:bodyPr/>
        <a:lstStyle/>
        <a:p>
          <a:endParaRPr lang="en-GB"/>
        </a:p>
      </dgm:t>
    </dgm:pt>
    <dgm:pt modelId="{186AD78C-B65F-45A5-A03C-E748C5787CFB}" type="sibTrans" cxnId="{66F21EAD-C9D9-4006-B632-2ADC7A347797}">
      <dgm:prSet/>
      <dgm:spPr/>
      <dgm:t>
        <a:bodyPr/>
        <a:lstStyle/>
        <a:p>
          <a:endParaRPr lang="en-GB"/>
        </a:p>
      </dgm:t>
    </dgm:pt>
    <dgm:pt modelId="{BE90619E-659F-4D64-92F9-5535E261968F}">
      <dgm:prSet/>
      <dgm:spPr/>
      <dgm:t>
        <a:bodyPr/>
        <a:lstStyle/>
        <a:p>
          <a:r>
            <a:rPr lang="en-GB" dirty="0"/>
            <a:t>Accessing enrichment opportunities will be discussed with parents/ carers and any other external agencies so that accessibility needs are met.</a:t>
          </a:r>
        </a:p>
      </dgm:t>
    </dgm:pt>
    <dgm:pt modelId="{A3024D24-2B73-4A24-A526-0CF2E8D92D81}" type="parTrans" cxnId="{BA9573F6-826D-4C9C-8862-5CF0DA6D5885}">
      <dgm:prSet/>
      <dgm:spPr/>
      <dgm:t>
        <a:bodyPr/>
        <a:lstStyle/>
        <a:p>
          <a:endParaRPr lang="en-GB"/>
        </a:p>
      </dgm:t>
    </dgm:pt>
    <dgm:pt modelId="{CF766974-83B7-43C2-9577-EB90BD0B2C6C}" type="sibTrans" cxnId="{BA9573F6-826D-4C9C-8862-5CF0DA6D5885}">
      <dgm:prSet/>
      <dgm:spPr/>
      <dgm:t>
        <a:bodyPr/>
        <a:lstStyle/>
        <a:p>
          <a:endParaRPr lang="en-GB"/>
        </a:p>
      </dgm:t>
    </dgm:pt>
    <dgm:pt modelId="{7B4313A5-891B-44FA-BF8A-BDA11FDC7354}">
      <dgm:prSet/>
      <dgm:spPr/>
      <dgm:t>
        <a:bodyPr/>
        <a:lstStyle/>
        <a:p>
          <a:r>
            <a:rPr lang="en-GB" dirty="0"/>
            <a:t>We will carry out additional risk assessments and training all adults working with children who have specific needs.</a:t>
          </a:r>
        </a:p>
      </dgm:t>
    </dgm:pt>
    <dgm:pt modelId="{5C5A43A5-5177-49F2-965C-6FC25A5438CC}" type="parTrans" cxnId="{FEFEEEAE-78E5-43D7-9C06-5D34FC743E49}">
      <dgm:prSet/>
      <dgm:spPr/>
      <dgm:t>
        <a:bodyPr/>
        <a:lstStyle/>
        <a:p>
          <a:endParaRPr lang="en-GB"/>
        </a:p>
      </dgm:t>
    </dgm:pt>
    <dgm:pt modelId="{A624456A-65C1-446B-AF3E-C2774BA36679}" type="sibTrans" cxnId="{FEFEEEAE-78E5-43D7-9C06-5D34FC743E49}">
      <dgm:prSet/>
      <dgm:spPr/>
      <dgm:t>
        <a:bodyPr/>
        <a:lstStyle/>
        <a:p>
          <a:endParaRPr lang="en-GB"/>
        </a:p>
      </dgm:t>
    </dgm:pt>
    <dgm:pt modelId="{2684B14C-E2AF-41D9-9869-98465F5B88AC}">
      <dgm:prSet/>
      <dgm:spPr/>
      <dgm:t>
        <a:bodyPr/>
        <a:lstStyle/>
        <a:p>
          <a:r>
            <a:rPr lang="en-GB" dirty="0"/>
            <a:t>We will  look at adult to child ratios and additional resources that may be needed to support individual children when out of school for an educational or residential visit.</a:t>
          </a:r>
        </a:p>
      </dgm:t>
    </dgm:pt>
    <dgm:pt modelId="{8587B642-FAC6-4484-BE9A-5B960CDE22F5}" type="parTrans" cxnId="{E1BDF19A-F8BA-4586-9E89-44F4024F3A1B}">
      <dgm:prSet/>
      <dgm:spPr/>
      <dgm:t>
        <a:bodyPr/>
        <a:lstStyle/>
        <a:p>
          <a:endParaRPr lang="en-GB"/>
        </a:p>
      </dgm:t>
    </dgm:pt>
    <dgm:pt modelId="{D9DF8C3F-F07D-442D-8729-C6A4B0EE0A62}" type="sibTrans" cxnId="{E1BDF19A-F8BA-4586-9E89-44F4024F3A1B}">
      <dgm:prSet/>
      <dgm:spPr/>
      <dgm:t>
        <a:bodyPr/>
        <a:lstStyle/>
        <a:p>
          <a:endParaRPr lang="en-GB"/>
        </a:p>
      </dgm:t>
    </dgm:pt>
    <dgm:pt modelId="{017FA5A0-C531-49AA-941A-F5AC2CB9860B}" type="pres">
      <dgm:prSet presAssocID="{9992D869-2B17-4607-BF18-72163F324B0A}" presName="diagram" presStyleCnt="0">
        <dgm:presLayoutVars>
          <dgm:dir/>
          <dgm:resizeHandles val="exact"/>
        </dgm:presLayoutVars>
      </dgm:prSet>
      <dgm:spPr/>
    </dgm:pt>
    <dgm:pt modelId="{DC240BAE-8879-4E4E-8D82-D0675695281A}" type="pres">
      <dgm:prSet presAssocID="{C94F0F90-3CD1-4B14-B22D-BC27B5592B65}" presName="node" presStyleLbl="node1" presStyleIdx="0" presStyleCnt="5">
        <dgm:presLayoutVars>
          <dgm:bulletEnabled val="1"/>
        </dgm:presLayoutVars>
      </dgm:prSet>
      <dgm:spPr/>
    </dgm:pt>
    <dgm:pt modelId="{548FEA39-F9C3-45D4-A845-3A5B51A1BCD0}" type="pres">
      <dgm:prSet presAssocID="{E6056E4C-5BE7-4F5A-8615-2067DCDC4F2C}" presName="sibTrans" presStyleCnt="0"/>
      <dgm:spPr/>
    </dgm:pt>
    <dgm:pt modelId="{9D962076-26FF-4DD6-BB46-060AE10CAF7D}" type="pres">
      <dgm:prSet presAssocID="{2D86073D-7CD9-4BA1-AE95-31484C42B208}" presName="node" presStyleLbl="node1" presStyleIdx="1" presStyleCnt="5">
        <dgm:presLayoutVars>
          <dgm:bulletEnabled val="1"/>
        </dgm:presLayoutVars>
      </dgm:prSet>
      <dgm:spPr/>
    </dgm:pt>
    <dgm:pt modelId="{D8651130-0B01-4A41-8662-92F0272BC67D}" type="pres">
      <dgm:prSet presAssocID="{186AD78C-B65F-45A5-A03C-E748C5787CFB}" presName="sibTrans" presStyleCnt="0"/>
      <dgm:spPr/>
    </dgm:pt>
    <dgm:pt modelId="{D6D8CE1D-ADAD-4366-95A4-1C7CA07F715E}" type="pres">
      <dgm:prSet presAssocID="{BE90619E-659F-4D64-92F9-5535E261968F}" presName="node" presStyleLbl="node1" presStyleIdx="2" presStyleCnt="5">
        <dgm:presLayoutVars>
          <dgm:bulletEnabled val="1"/>
        </dgm:presLayoutVars>
      </dgm:prSet>
      <dgm:spPr/>
    </dgm:pt>
    <dgm:pt modelId="{457101C0-1F53-4503-BF58-9B0CD91695FF}" type="pres">
      <dgm:prSet presAssocID="{CF766974-83B7-43C2-9577-EB90BD0B2C6C}" presName="sibTrans" presStyleCnt="0"/>
      <dgm:spPr/>
    </dgm:pt>
    <dgm:pt modelId="{587BD26F-68D3-4178-B96C-807B2DB624BB}" type="pres">
      <dgm:prSet presAssocID="{7B4313A5-891B-44FA-BF8A-BDA11FDC7354}" presName="node" presStyleLbl="node1" presStyleIdx="3" presStyleCnt="5">
        <dgm:presLayoutVars>
          <dgm:bulletEnabled val="1"/>
        </dgm:presLayoutVars>
      </dgm:prSet>
      <dgm:spPr/>
    </dgm:pt>
    <dgm:pt modelId="{D130CFAC-CA64-41B1-A1CC-26688BDAFBAC}" type="pres">
      <dgm:prSet presAssocID="{A624456A-65C1-446B-AF3E-C2774BA36679}" presName="sibTrans" presStyleCnt="0"/>
      <dgm:spPr/>
    </dgm:pt>
    <dgm:pt modelId="{A14A6D83-45E2-4A33-8C2B-914FEF00BC03}" type="pres">
      <dgm:prSet presAssocID="{2684B14C-E2AF-41D9-9869-98465F5B88AC}" presName="node" presStyleLbl="node1" presStyleIdx="4" presStyleCnt="5">
        <dgm:presLayoutVars>
          <dgm:bulletEnabled val="1"/>
        </dgm:presLayoutVars>
      </dgm:prSet>
      <dgm:spPr/>
    </dgm:pt>
  </dgm:ptLst>
  <dgm:cxnLst>
    <dgm:cxn modelId="{C4995444-2C2B-49B9-BCFB-B4914BFE961A}" type="presOf" srcId="{2D86073D-7CD9-4BA1-AE95-31484C42B208}" destId="{9D962076-26FF-4DD6-BB46-060AE10CAF7D}" srcOrd="0" destOrd="0" presId="urn:microsoft.com/office/officeart/2005/8/layout/default"/>
    <dgm:cxn modelId="{E5C99667-0CA2-4553-A425-A68FBAAEF34F}" type="presOf" srcId="{7B4313A5-891B-44FA-BF8A-BDA11FDC7354}" destId="{587BD26F-68D3-4178-B96C-807B2DB624BB}" srcOrd="0" destOrd="0" presId="urn:microsoft.com/office/officeart/2005/8/layout/default"/>
    <dgm:cxn modelId="{15673B7A-71B8-4757-AB2F-DE15C544F504}" type="presOf" srcId="{9992D869-2B17-4607-BF18-72163F324B0A}" destId="{017FA5A0-C531-49AA-941A-F5AC2CB9860B}" srcOrd="0" destOrd="0" presId="urn:microsoft.com/office/officeart/2005/8/layout/default"/>
    <dgm:cxn modelId="{42DC6B99-53A2-4A29-9893-FF6FC85226DC}" srcId="{9992D869-2B17-4607-BF18-72163F324B0A}" destId="{C94F0F90-3CD1-4B14-B22D-BC27B5592B65}" srcOrd="0" destOrd="0" parTransId="{BF2FD824-C03A-48C3-80FC-C7F8DF8655AC}" sibTransId="{E6056E4C-5BE7-4F5A-8615-2067DCDC4F2C}"/>
    <dgm:cxn modelId="{E1BDF19A-F8BA-4586-9E89-44F4024F3A1B}" srcId="{9992D869-2B17-4607-BF18-72163F324B0A}" destId="{2684B14C-E2AF-41D9-9869-98465F5B88AC}" srcOrd="4" destOrd="0" parTransId="{8587B642-FAC6-4484-BE9A-5B960CDE22F5}" sibTransId="{D9DF8C3F-F07D-442D-8729-C6A4B0EE0A62}"/>
    <dgm:cxn modelId="{66F21EAD-C9D9-4006-B632-2ADC7A347797}" srcId="{9992D869-2B17-4607-BF18-72163F324B0A}" destId="{2D86073D-7CD9-4BA1-AE95-31484C42B208}" srcOrd="1" destOrd="0" parTransId="{89EE6921-FCB1-4CDD-9E34-69C8FE06D7B1}" sibTransId="{186AD78C-B65F-45A5-A03C-E748C5787CFB}"/>
    <dgm:cxn modelId="{FEFEEEAE-78E5-43D7-9C06-5D34FC743E49}" srcId="{9992D869-2B17-4607-BF18-72163F324B0A}" destId="{7B4313A5-891B-44FA-BF8A-BDA11FDC7354}" srcOrd="3" destOrd="0" parTransId="{5C5A43A5-5177-49F2-965C-6FC25A5438CC}" sibTransId="{A624456A-65C1-446B-AF3E-C2774BA36679}"/>
    <dgm:cxn modelId="{C40D5AB1-8C85-47DD-B5BE-A5F3C01B0C38}" type="presOf" srcId="{2684B14C-E2AF-41D9-9869-98465F5B88AC}" destId="{A14A6D83-45E2-4A33-8C2B-914FEF00BC03}" srcOrd="0" destOrd="0" presId="urn:microsoft.com/office/officeart/2005/8/layout/default"/>
    <dgm:cxn modelId="{4DB3A8EB-190A-470C-90D5-08A02C00B951}" type="presOf" srcId="{BE90619E-659F-4D64-92F9-5535E261968F}" destId="{D6D8CE1D-ADAD-4366-95A4-1C7CA07F715E}" srcOrd="0" destOrd="0" presId="urn:microsoft.com/office/officeart/2005/8/layout/default"/>
    <dgm:cxn modelId="{3875CAEC-706E-44C3-BD6C-04327EAFF2B2}" type="presOf" srcId="{C94F0F90-3CD1-4B14-B22D-BC27B5592B65}" destId="{DC240BAE-8879-4E4E-8D82-D0675695281A}" srcOrd="0" destOrd="0" presId="urn:microsoft.com/office/officeart/2005/8/layout/default"/>
    <dgm:cxn modelId="{BA9573F6-826D-4C9C-8862-5CF0DA6D5885}" srcId="{9992D869-2B17-4607-BF18-72163F324B0A}" destId="{BE90619E-659F-4D64-92F9-5535E261968F}" srcOrd="2" destOrd="0" parTransId="{A3024D24-2B73-4A24-A526-0CF2E8D92D81}" sibTransId="{CF766974-83B7-43C2-9577-EB90BD0B2C6C}"/>
    <dgm:cxn modelId="{BE92F3E2-4395-4F5B-BB2F-68EF91819124}" type="presParOf" srcId="{017FA5A0-C531-49AA-941A-F5AC2CB9860B}" destId="{DC240BAE-8879-4E4E-8D82-D0675695281A}" srcOrd="0" destOrd="0" presId="urn:microsoft.com/office/officeart/2005/8/layout/default"/>
    <dgm:cxn modelId="{291E8279-7E21-422F-9C3B-A41CE0AC3F2B}" type="presParOf" srcId="{017FA5A0-C531-49AA-941A-F5AC2CB9860B}" destId="{548FEA39-F9C3-45D4-A845-3A5B51A1BCD0}" srcOrd="1" destOrd="0" presId="urn:microsoft.com/office/officeart/2005/8/layout/default"/>
    <dgm:cxn modelId="{87C570C9-4E12-4078-A2FA-9619C500CD9E}" type="presParOf" srcId="{017FA5A0-C531-49AA-941A-F5AC2CB9860B}" destId="{9D962076-26FF-4DD6-BB46-060AE10CAF7D}" srcOrd="2" destOrd="0" presId="urn:microsoft.com/office/officeart/2005/8/layout/default"/>
    <dgm:cxn modelId="{E492C578-9427-4AFD-9356-C1EBBDCC1B44}" type="presParOf" srcId="{017FA5A0-C531-49AA-941A-F5AC2CB9860B}" destId="{D8651130-0B01-4A41-8662-92F0272BC67D}" srcOrd="3" destOrd="0" presId="urn:microsoft.com/office/officeart/2005/8/layout/default"/>
    <dgm:cxn modelId="{9F85330A-8388-4224-A195-4281DD23266E}" type="presParOf" srcId="{017FA5A0-C531-49AA-941A-F5AC2CB9860B}" destId="{D6D8CE1D-ADAD-4366-95A4-1C7CA07F715E}" srcOrd="4" destOrd="0" presId="urn:microsoft.com/office/officeart/2005/8/layout/default"/>
    <dgm:cxn modelId="{81065F24-8710-4754-8908-26FCE735D291}" type="presParOf" srcId="{017FA5A0-C531-49AA-941A-F5AC2CB9860B}" destId="{457101C0-1F53-4503-BF58-9B0CD91695FF}" srcOrd="5" destOrd="0" presId="urn:microsoft.com/office/officeart/2005/8/layout/default"/>
    <dgm:cxn modelId="{C4FDFDF7-72CB-46FB-BDF1-9C311B54EDDA}" type="presParOf" srcId="{017FA5A0-C531-49AA-941A-F5AC2CB9860B}" destId="{587BD26F-68D3-4178-B96C-807B2DB624BB}" srcOrd="6" destOrd="0" presId="urn:microsoft.com/office/officeart/2005/8/layout/default"/>
    <dgm:cxn modelId="{4B1D79C0-7B68-458E-8145-D8F7EBFFF9B8}" type="presParOf" srcId="{017FA5A0-C531-49AA-941A-F5AC2CB9860B}" destId="{D130CFAC-CA64-41B1-A1CC-26688BDAFBAC}" srcOrd="7" destOrd="0" presId="urn:microsoft.com/office/officeart/2005/8/layout/default"/>
    <dgm:cxn modelId="{27988A36-C0B9-4BA7-B3B6-2BFAA7100382}" type="presParOf" srcId="{017FA5A0-C531-49AA-941A-F5AC2CB9860B}" destId="{A14A6D83-45E2-4A33-8C2B-914FEF00BC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E211D96-9F29-45C3-84CD-31E831354662}">
      <dgm:prSet phldrT="[Text]" custT="1"/>
      <dgm:spPr/>
      <dgm:t>
        <a:bodyPr/>
        <a:lstStyle/>
        <a:p>
          <a:r>
            <a:rPr lang="en-GB" sz="1100" dirty="0"/>
            <a:t>All pupils with SEN are taught a full range of subjects by teachers with training and experience of adapting lessons to make them accessible but appropriately challenging for all pupils. Pupils have access to all aspects of the curriculum unless otherwise stated in a published EHC  plan.</a:t>
          </a:r>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dgm:spPr/>
      <dgm:t>
        <a:bodyPr/>
        <a:lstStyle/>
        <a:p>
          <a:r>
            <a:rPr lang="en-GB" dirty="0"/>
            <a:t>The quality of every teachers’ provision for pupils with SEN is observed, monitored and challenged as part of the academy’s quality assurance processes and the teachers’ annual performance management arrangements.  </a:t>
          </a:r>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dgm:spPr/>
      <dgm:t>
        <a:bodyPr/>
        <a:lstStyle/>
        <a:p>
          <a:r>
            <a:rPr lang="en-GB" dirty="0"/>
            <a:t>The academy provides regular training throughout the year to support teachers in addressing specific SEN ensuring that pupils receive ‘quality first teaching’. </a:t>
          </a:r>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dgm:spPr/>
      <dgm:t>
        <a:bodyPr/>
        <a:lstStyle/>
        <a:p>
          <a:r>
            <a:rPr lang="en-GB" dirty="0"/>
            <a:t>Our aim is to encourage and prepare all pupils to  become  independent learners. </a:t>
          </a:r>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dgm:spPr/>
      <dgm:t>
        <a:bodyPr/>
        <a:lstStyle/>
        <a:p>
          <a:r>
            <a:rPr lang="en-GB" dirty="0"/>
            <a:t>Some classes provide additional support in the classroom  to help pupils access the lessons. Special Access Arrangements may be put in place for examinations. Targeted pupils  may access additional learning opportunities to help them catch up. </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pt>
    <dgm:pt modelId="{15284420-A716-4DC6-BE01-49D394A94F5F}" type="pres">
      <dgm:prSet presAssocID="{5E211D96-9F29-45C3-84CD-31E831354662}" presName="node" presStyleLbl="node1" presStyleIdx="0" presStyleCnt="5" custScaleX="113333" custScaleY="121369">
        <dgm:presLayoutVars>
          <dgm:bulletEnabled val="1"/>
        </dgm:presLayoutVars>
      </dgm:prSet>
      <dgm:spPr/>
    </dgm:pt>
    <dgm:pt modelId="{4B2839C7-1B65-4659-947B-068AC61111EC}" type="pres">
      <dgm:prSet presAssocID="{5A55163A-D064-4329-8527-A6582888E08B}" presName="sibTrans" presStyleCnt="0"/>
      <dgm:spPr/>
    </dgm:pt>
    <dgm:pt modelId="{C9FE3D5E-830F-49A7-A711-B86CBC263560}" type="pres">
      <dgm:prSet presAssocID="{1FDF45C6-040A-4216-B065-A638424BA1BE}" presName="node" presStyleLbl="node1" presStyleIdx="1" presStyleCnt="5" custScaleX="109146" custScaleY="121369">
        <dgm:presLayoutVars>
          <dgm:bulletEnabled val="1"/>
        </dgm:presLayoutVars>
      </dgm:prSet>
      <dgm:spPr/>
    </dgm:pt>
    <dgm:pt modelId="{3F69F09A-9A84-4F2C-9AE0-5A95B019E308}" type="pres">
      <dgm:prSet presAssocID="{8AB7D45D-9828-498B-B010-92FF7B7356B8}" presName="sibTrans" presStyleCnt="0"/>
      <dgm:spPr/>
    </dgm:pt>
    <dgm:pt modelId="{5DD480F9-2276-45D8-B621-32EE24404758}" type="pres">
      <dgm:prSet presAssocID="{ABDFEB92-E323-46FF-AFF8-AE696899721A}" presName="node" presStyleLbl="node1" presStyleIdx="2" presStyleCnt="5" custScaleY="125353">
        <dgm:presLayoutVars>
          <dgm:bulletEnabled val="1"/>
        </dgm:presLayoutVars>
      </dgm:prSet>
      <dgm:spPr/>
    </dgm:pt>
    <dgm:pt modelId="{A5CD07B7-FD1D-4D1A-B09E-1359874F44DE}" type="pres">
      <dgm:prSet presAssocID="{DA980447-422C-416E-A8B5-1AA858CC3011}" presName="sibTrans" presStyleCnt="0"/>
      <dgm:spPr/>
    </dgm:pt>
    <dgm:pt modelId="{2613875C-1381-42B5-8F81-6A0789E1BD87}" type="pres">
      <dgm:prSet presAssocID="{9A5BE637-77F5-4F07-99FC-49E1C9FC7AB8}" presName="node" presStyleLbl="node1" presStyleIdx="3" presStyleCnt="5" custScaleY="125353">
        <dgm:presLayoutVars>
          <dgm:bulletEnabled val="1"/>
        </dgm:presLayoutVars>
      </dgm:prSet>
      <dgm:spPr/>
    </dgm:pt>
    <dgm:pt modelId="{DEEE7855-CD26-4E5F-9DF2-829F77B6A3BD}" type="pres">
      <dgm:prSet presAssocID="{20F8E8EA-F78F-495D-A4C7-189709BDE950}" presName="sibTrans" presStyleCnt="0"/>
      <dgm:spPr/>
    </dgm:pt>
    <dgm:pt modelId="{C34C4DD0-1B26-48DE-A7A8-5C854B07A6AB}" type="pres">
      <dgm:prSet presAssocID="{140BF3E2-DD4F-4DD6-8445-D69594422944}" presName="node" presStyleLbl="node1" presStyleIdx="4" presStyleCnt="5" custScaleY="125353">
        <dgm:presLayoutVars>
          <dgm:bulletEnabled val="1"/>
        </dgm:presLayoutVars>
      </dgm:prSet>
      <dgm:spPr/>
    </dgm:pt>
  </dgm:ptLst>
  <dgm:cxnLst>
    <dgm:cxn modelId="{29E56924-0D3F-443C-957E-143212517DB5}" type="presOf" srcId="{140BF3E2-DD4F-4DD6-8445-D69594422944}" destId="{C34C4DD0-1B26-48DE-A7A8-5C854B07A6AB}"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31CB994D-1FCF-4B1C-93AE-1B5A3C4E137D}" type="presOf" srcId="{1FDF45C6-040A-4216-B065-A638424BA1BE}" destId="{C9FE3D5E-830F-49A7-A711-B86CBC263560}"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E9213051-E120-41EA-8F63-191B3319DD04}" type="presOf" srcId="{9A5BE637-77F5-4F07-99FC-49E1C9FC7AB8}" destId="{2613875C-1381-42B5-8F81-6A0789E1BD87}" srcOrd="0" destOrd="0" presId="urn:microsoft.com/office/officeart/2005/8/layout/default"/>
    <dgm:cxn modelId="{C1D9067D-5F84-483D-840E-1DFF3E10E677}" srcId="{24AE36CD-4115-4B91-8672-FEC9B5664685}" destId="{1FDF45C6-040A-4216-B065-A638424BA1BE}" srcOrd="1" destOrd="0" parTransId="{EFA0B83A-BABE-419A-9D79-9E5BA1F37CD0}" sibTransId="{8AB7D45D-9828-498B-B010-92FF7B7356B8}"/>
    <dgm:cxn modelId="{0BADE3AC-296C-4681-9A86-8434DF3314FF}" srcId="{24AE36CD-4115-4B91-8672-FEC9B5664685}" destId="{ABDFEB92-E323-46FF-AFF8-AE696899721A}" srcOrd="2" destOrd="0" parTransId="{F7BF034F-42C3-4B05-840F-0F5AB16A1307}" sibTransId="{DA980447-422C-416E-A8B5-1AA858CC3011}"/>
    <dgm:cxn modelId="{B78B8FDE-88F4-42C6-B924-890374DAFE31}" srcId="{24AE36CD-4115-4B91-8672-FEC9B5664685}" destId="{9A5BE637-77F5-4F07-99FC-49E1C9FC7AB8}" srcOrd="3" destOrd="0" parTransId="{4CAB5080-E6E9-49B2-8220-AE72E1CD1BF5}" sibTransId="{20F8E8EA-F78F-495D-A4C7-189709BDE950}"/>
    <dgm:cxn modelId="{7EB5B3E1-F9A4-4E94-B606-9C89D7C7A122}" type="presOf" srcId="{5E211D96-9F29-45C3-84CD-31E831354662}" destId="{15284420-A716-4DC6-BE01-49D394A94F5F}" srcOrd="0" destOrd="0" presId="urn:microsoft.com/office/officeart/2005/8/layout/default"/>
    <dgm:cxn modelId="{D92740F0-04F0-4170-9A62-55DB2ACA82C0}" srcId="{24AE36CD-4115-4B91-8672-FEC9B5664685}" destId="{140BF3E2-DD4F-4DD6-8445-D69594422944}" srcOrd="4" destOrd="0" parTransId="{D5FE56F9-E483-4591-A3B8-E0D050543B1F}" sibTransId="{F575EA30-4B2C-4303-AAAC-5384F405E42B}"/>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6C18B-9600-4A4B-8469-601479ED18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33300E5-AA5E-46A6-AE40-E9FD1FA8BD9A}">
      <dgm:prSet/>
      <dgm:spPr/>
      <dgm:t>
        <a:bodyPr/>
        <a:lstStyle/>
        <a:p>
          <a:r>
            <a:rPr lang="en-GB"/>
            <a:t>Adult support where appropriate</a:t>
          </a:r>
        </a:p>
      </dgm:t>
    </dgm:pt>
    <dgm:pt modelId="{6DCB97F1-992B-41BF-9792-84AA0B1C8007}" type="parTrans" cxnId="{95D131F1-7142-4AC0-B9CE-E3290C89DCAD}">
      <dgm:prSet/>
      <dgm:spPr/>
      <dgm:t>
        <a:bodyPr/>
        <a:lstStyle/>
        <a:p>
          <a:endParaRPr lang="en-GB"/>
        </a:p>
      </dgm:t>
    </dgm:pt>
    <dgm:pt modelId="{11FE342B-892A-430D-9607-10FA9F7D6633}" type="sibTrans" cxnId="{95D131F1-7142-4AC0-B9CE-E3290C89DCAD}">
      <dgm:prSet/>
      <dgm:spPr/>
      <dgm:t>
        <a:bodyPr/>
        <a:lstStyle/>
        <a:p>
          <a:endParaRPr lang="en-GB"/>
        </a:p>
      </dgm:t>
    </dgm:pt>
    <dgm:pt modelId="{7A7C9F90-A09B-4D77-9423-B6B5597E337C}">
      <dgm:prSet/>
      <dgm:spPr/>
      <dgm:t>
        <a:bodyPr/>
        <a:lstStyle/>
        <a:p>
          <a:r>
            <a:rPr lang="en-GB"/>
            <a:t>Flexible groupings</a:t>
          </a:r>
        </a:p>
      </dgm:t>
    </dgm:pt>
    <dgm:pt modelId="{C600B28A-192A-4849-BE91-E1095820E350}" type="parTrans" cxnId="{2BC1AD97-18D0-48ED-A3EE-2A089E5C36B2}">
      <dgm:prSet/>
      <dgm:spPr/>
      <dgm:t>
        <a:bodyPr/>
        <a:lstStyle/>
        <a:p>
          <a:endParaRPr lang="en-GB"/>
        </a:p>
      </dgm:t>
    </dgm:pt>
    <dgm:pt modelId="{364D2F86-0D85-4A5E-8189-E2B2D819C301}" type="sibTrans" cxnId="{2BC1AD97-18D0-48ED-A3EE-2A089E5C36B2}">
      <dgm:prSet/>
      <dgm:spPr/>
      <dgm:t>
        <a:bodyPr/>
        <a:lstStyle/>
        <a:p>
          <a:endParaRPr lang="en-GB"/>
        </a:p>
      </dgm:t>
    </dgm:pt>
    <dgm:pt modelId="{C1478520-CDED-4A86-AE67-9F113D254B5E}">
      <dgm:prSet/>
      <dgm:spPr/>
      <dgm:t>
        <a:bodyPr/>
        <a:lstStyle/>
        <a:p>
          <a:r>
            <a:rPr lang="en-GB" dirty="0"/>
            <a:t>A wide range of visual and multi sensory resources</a:t>
          </a:r>
        </a:p>
      </dgm:t>
    </dgm:pt>
    <dgm:pt modelId="{5954739D-04D1-4DCE-8752-9D20DA212EF9}" type="parTrans" cxnId="{9BD53B0A-FE61-489D-88B2-DECF0473E64C}">
      <dgm:prSet/>
      <dgm:spPr/>
      <dgm:t>
        <a:bodyPr/>
        <a:lstStyle/>
        <a:p>
          <a:endParaRPr lang="en-GB"/>
        </a:p>
      </dgm:t>
    </dgm:pt>
    <dgm:pt modelId="{6330A29B-339E-416F-8EB0-12E9659A9C20}" type="sibTrans" cxnId="{9BD53B0A-FE61-489D-88B2-DECF0473E64C}">
      <dgm:prSet/>
      <dgm:spPr/>
      <dgm:t>
        <a:bodyPr/>
        <a:lstStyle/>
        <a:p>
          <a:endParaRPr lang="en-GB"/>
        </a:p>
      </dgm:t>
    </dgm:pt>
    <dgm:pt modelId="{73E79C51-B3A6-4F1A-8744-171ABD507B8D}">
      <dgm:prSet/>
      <dgm:spPr/>
      <dgm:t>
        <a:bodyPr/>
        <a:lstStyle/>
        <a:p>
          <a:r>
            <a:rPr lang="en-GB" dirty="0"/>
            <a:t>Appropriate teaching approach for a child’s needs </a:t>
          </a:r>
          <a:r>
            <a:rPr lang="en-GB" dirty="0" err="1"/>
            <a:t>eg</a:t>
          </a:r>
          <a:r>
            <a:rPr lang="en-GB" dirty="0"/>
            <a:t>. hands on, visual, multi sensory</a:t>
          </a:r>
        </a:p>
      </dgm:t>
    </dgm:pt>
    <dgm:pt modelId="{81E93839-5FB1-495C-BEFE-83FC79E987C1}" type="parTrans" cxnId="{E9BB48F2-4922-4BE5-B2CB-6CE9C7900E5E}">
      <dgm:prSet/>
      <dgm:spPr/>
      <dgm:t>
        <a:bodyPr/>
        <a:lstStyle/>
        <a:p>
          <a:endParaRPr lang="en-GB"/>
        </a:p>
      </dgm:t>
    </dgm:pt>
    <dgm:pt modelId="{75C01D25-C945-4999-8158-6B889A95701A}" type="sibTrans" cxnId="{E9BB48F2-4922-4BE5-B2CB-6CE9C7900E5E}">
      <dgm:prSet/>
      <dgm:spPr/>
      <dgm:t>
        <a:bodyPr/>
        <a:lstStyle/>
        <a:p>
          <a:endParaRPr lang="en-GB"/>
        </a:p>
      </dgm:t>
    </dgm:pt>
    <dgm:pt modelId="{86DA72ED-4064-499B-BAC8-C6C80848F7C8}">
      <dgm:prSet/>
      <dgm:spPr/>
      <dgm:t>
        <a:bodyPr/>
        <a:lstStyle/>
        <a:p>
          <a:r>
            <a:rPr lang="en-GB"/>
            <a:t>A range of access strategies such as work in chunks, work breaks, extra processing time</a:t>
          </a:r>
        </a:p>
      </dgm:t>
    </dgm:pt>
    <dgm:pt modelId="{D395F494-8909-4BD3-AFD8-B2666C08F78B}" type="parTrans" cxnId="{4E50F9DE-09E5-4A9A-AA97-0D841B43EF7C}">
      <dgm:prSet/>
      <dgm:spPr/>
      <dgm:t>
        <a:bodyPr/>
        <a:lstStyle/>
        <a:p>
          <a:endParaRPr lang="en-GB"/>
        </a:p>
      </dgm:t>
    </dgm:pt>
    <dgm:pt modelId="{F28A3CC6-FDB8-42D8-9BBA-BA60C56A8CD8}" type="sibTrans" cxnId="{4E50F9DE-09E5-4A9A-AA97-0D841B43EF7C}">
      <dgm:prSet/>
      <dgm:spPr/>
      <dgm:t>
        <a:bodyPr/>
        <a:lstStyle/>
        <a:p>
          <a:endParaRPr lang="en-GB"/>
        </a:p>
      </dgm:t>
    </dgm:pt>
    <dgm:pt modelId="{2CBC57E5-BF1F-4582-9144-3BB5991FE423}">
      <dgm:prSet/>
      <dgm:spPr/>
      <dgm:t>
        <a:bodyPr/>
        <a:lstStyle/>
        <a:p>
          <a:r>
            <a:rPr lang="en-GB" dirty="0"/>
            <a:t>Access to ICT devices </a:t>
          </a:r>
          <a:r>
            <a:rPr lang="en-GB" dirty="0" err="1"/>
            <a:t>eg</a:t>
          </a:r>
          <a:r>
            <a:rPr lang="en-GB" dirty="0"/>
            <a:t>. iPad, notebook, laptop, voice recorder</a:t>
          </a:r>
        </a:p>
      </dgm:t>
    </dgm:pt>
    <dgm:pt modelId="{AF3EAC38-0C65-4377-AF96-ED103E93F43B}" type="parTrans" cxnId="{9C72E95C-1299-4BC7-BA83-90EA64827C22}">
      <dgm:prSet/>
      <dgm:spPr/>
      <dgm:t>
        <a:bodyPr/>
        <a:lstStyle/>
        <a:p>
          <a:endParaRPr lang="en-GB"/>
        </a:p>
      </dgm:t>
    </dgm:pt>
    <dgm:pt modelId="{912378F3-7A67-47EB-9C04-152CD4AA7115}" type="sibTrans" cxnId="{9C72E95C-1299-4BC7-BA83-90EA64827C22}">
      <dgm:prSet/>
      <dgm:spPr/>
      <dgm:t>
        <a:bodyPr/>
        <a:lstStyle/>
        <a:p>
          <a:endParaRPr lang="en-GB"/>
        </a:p>
      </dgm:t>
    </dgm:pt>
    <dgm:pt modelId="{FFAD419B-FFA4-4A91-9634-B02EA263A607}">
      <dgm:prSet/>
      <dgm:spPr/>
      <dgm:t>
        <a:bodyPr/>
        <a:lstStyle/>
        <a:p>
          <a:r>
            <a:rPr lang="en-GB"/>
            <a:t>Specialist equipment eg sloping boards, pencil grips, calming/fiddle toys, seating cushions, coloured overlays</a:t>
          </a:r>
        </a:p>
      </dgm:t>
    </dgm:pt>
    <dgm:pt modelId="{BFC9639F-AAB1-4A49-A54C-0EABA9DB6660}" type="parTrans" cxnId="{D11D43F1-8615-48DF-95D9-5B332913AB17}">
      <dgm:prSet/>
      <dgm:spPr/>
      <dgm:t>
        <a:bodyPr/>
        <a:lstStyle/>
        <a:p>
          <a:endParaRPr lang="en-GB"/>
        </a:p>
      </dgm:t>
    </dgm:pt>
    <dgm:pt modelId="{C1CF37A3-46CA-47B2-923A-6E0C88547B10}" type="sibTrans" cxnId="{D11D43F1-8615-48DF-95D9-5B332913AB17}">
      <dgm:prSet/>
      <dgm:spPr/>
      <dgm:t>
        <a:bodyPr/>
        <a:lstStyle/>
        <a:p>
          <a:endParaRPr lang="en-GB"/>
        </a:p>
      </dgm:t>
    </dgm:pt>
    <dgm:pt modelId="{3453652F-0017-4EBF-8D88-B490E59CB63B}">
      <dgm:prSet/>
      <dgm:spPr/>
      <dgm:t>
        <a:bodyPr/>
        <a:lstStyle/>
        <a:p>
          <a:r>
            <a:rPr lang="en-GB"/>
            <a:t>Individual timetables/schedules</a:t>
          </a:r>
        </a:p>
      </dgm:t>
    </dgm:pt>
    <dgm:pt modelId="{0A007938-BF68-4949-8BA2-215D70D66D46}" type="parTrans" cxnId="{A447287B-5105-472B-A969-53B2C196E95A}">
      <dgm:prSet/>
      <dgm:spPr/>
      <dgm:t>
        <a:bodyPr/>
        <a:lstStyle/>
        <a:p>
          <a:endParaRPr lang="en-GB"/>
        </a:p>
      </dgm:t>
    </dgm:pt>
    <dgm:pt modelId="{02A03BB1-5AA2-4CF5-8EFB-38D429052C38}" type="sibTrans" cxnId="{A447287B-5105-472B-A969-53B2C196E95A}">
      <dgm:prSet/>
      <dgm:spPr/>
      <dgm:t>
        <a:bodyPr/>
        <a:lstStyle/>
        <a:p>
          <a:endParaRPr lang="en-GB"/>
        </a:p>
      </dgm:t>
    </dgm:pt>
    <dgm:pt modelId="{BC0E1648-0582-4CF0-BF33-2AFACD6ABEA8}" type="pres">
      <dgm:prSet presAssocID="{23B6C18B-9600-4A4B-8469-601479ED18CB}" presName="diagram" presStyleCnt="0">
        <dgm:presLayoutVars>
          <dgm:dir/>
          <dgm:resizeHandles val="exact"/>
        </dgm:presLayoutVars>
      </dgm:prSet>
      <dgm:spPr/>
    </dgm:pt>
    <dgm:pt modelId="{1517304F-ADCE-46CC-849E-AA00BC72F603}" type="pres">
      <dgm:prSet presAssocID="{433300E5-AA5E-46A6-AE40-E9FD1FA8BD9A}" presName="node" presStyleLbl="node1" presStyleIdx="0" presStyleCnt="8">
        <dgm:presLayoutVars>
          <dgm:bulletEnabled val="1"/>
        </dgm:presLayoutVars>
      </dgm:prSet>
      <dgm:spPr/>
    </dgm:pt>
    <dgm:pt modelId="{79B76BFA-92DC-46D6-9F41-93C8336120D3}" type="pres">
      <dgm:prSet presAssocID="{11FE342B-892A-430D-9607-10FA9F7D6633}" presName="sibTrans" presStyleCnt="0"/>
      <dgm:spPr/>
    </dgm:pt>
    <dgm:pt modelId="{B44ABCB5-BF93-437B-852A-210BC51CCC30}" type="pres">
      <dgm:prSet presAssocID="{7A7C9F90-A09B-4D77-9423-B6B5597E337C}" presName="node" presStyleLbl="node1" presStyleIdx="1" presStyleCnt="8">
        <dgm:presLayoutVars>
          <dgm:bulletEnabled val="1"/>
        </dgm:presLayoutVars>
      </dgm:prSet>
      <dgm:spPr/>
    </dgm:pt>
    <dgm:pt modelId="{D10F8CB0-71D9-441D-9FE6-5FC71F7C4295}" type="pres">
      <dgm:prSet presAssocID="{364D2F86-0D85-4A5E-8189-E2B2D819C301}" presName="sibTrans" presStyleCnt="0"/>
      <dgm:spPr/>
    </dgm:pt>
    <dgm:pt modelId="{614F0440-DEC8-4457-89F1-17A6C1514905}" type="pres">
      <dgm:prSet presAssocID="{C1478520-CDED-4A86-AE67-9F113D254B5E}" presName="node" presStyleLbl="node1" presStyleIdx="2" presStyleCnt="8">
        <dgm:presLayoutVars>
          <dgm:bulletEnabled val="1"/>
        </dgm:presLayoutVars>
      </dgm:prSet>
      <dgm:spPr/>
    </dgm:pt>
    <dgm:pt modelId="{75A1515F-6D68-4B90-A2FF-D3CF73EFDD4A}" type="pres">
      <dgm:prSet presAssocID="{6330A29B-339E-416F-8EB0-12E9659A9C20}" presName="sibTrans" presStyleCnt="0"/>
      <dgm:spPr/>
    </dgm:pt>
    <dgm:pt modelId="{88A66828-153B-4505-9E11-3645EEEEDDF3}" type="pres">
      <dgm:prSet presAssocID="{73E79C51-B3A6-4F1A-8744-171ABD507B8D}" presName="node" presStyleLbl="node1" presStyleIdx="3" presStyleCnt="8">
        <dgm:presLayoutVars>
          <dgm:bulletEnabled val="1"/>
        </dgm:presLayoutVars>
      </dgm:prSet>
      <dgm:spPr/>
    </dgm:pt>
    <dgm:pt modelId="{20CC8FDD-23E9-480E-B21A-8531C2CBF8B2}" type="pres">
      <dgm:prSet presAssocID="{75C01D25-C945-4999-8158-6B889A95701A}" presName="sibTrans" presStyleCnt="0"/>
      <dgm:spPr/>
    </dgm:pt>
    <dgm:pt modelId="{58377DC4-ACF5-4DCE-80F2-A46D1B0E00BF}" type="pres">
      <dgm:prSet presAssocID="{86DA72ED-4064-499B-BAC8-C6C80848F7C8}" presName="node" presStyleLbl="node1" presStyleIdx="4" presStyleCnt="8">
        <dgm:presLayoutVars>
          <dgm:bulletEnabled val="1"/>
        </dgm:presLayoutVars>
      </dgm:prSet>
      <dgm:spPr/>
    </dgm:pt>
    <dgm:pt modelId="{845648D1-36AC-4C4A-A418-0C98212AB73F}" type="pres">
      <dgm:prSet presAssocID="{F28A3CC6-FDB8-42D8-9BBA-BA60C56A8CD8}" presName="sibTrans" presStyleCnt="0"/>
      <dgm:spPr/>
    </dgm:pt>
    <dgm:pt modelId="{E7970979-625E-44F9-A958-1B9B6ABF8DA7}" type="pres">
      <dgm:prSet presAssocID="{2CBC57E5-BF1F-4582-9144-3BB5991FE423}" presName="node" presStyleLbl="node1" presStyleIdx="5" presStyleCnt="8">
        <dgm:presLayoutVars>
          <dgm:bulletEnabled val="1"/>
        </dgm:presLayoutVars>
      </dgm:prSet>
      <dgm:spPr/>
    </dgm:pt>
    <dgm:pt modelId="{68897F76-5E2E-4081-B9BF-FA7C25413539}" type="pres">
      <dgm:prSet presAssocID="{912378F3-7A67-47EB-9C04-152CD4AA7115}" presName="sibTrans" presStyleCnt="0"/>
      <dgm:spPr/>
    </dgm:pt>
    <dgm:pt modelId="{F8656C5A-A47E-401A-B78F-51D26EB419B2}" type="pres">
      <dgm:prSet presAssocID="{FFAD419B-FFA4-4A91-9634-B02EA263A607}" presName="node" presStyleLbl="node1" presStyleIdx="6" presStyleCnt="8">
        <dgm:presLayoutVars>
          <dgm:bulletEnabled val="1"/>
        </dgm:presLayoutVars>
      </dgm:prSet>
      <dgm:spPr/>
    </dgm:pt>
    <dgm:pt modelId="{4DB9640F-3577-4A62-B76F-FCEBDCFF6DA1}" type="pres">
      <dgm:prSet presAssocID="{C1CF37A3-46CA-47B2-923A-6E0C88547B10}" presName="sibTrans" presStyleCnt="0"/>
      <dgm:spPr/>
    </dgm:pt>
    <dgm:pt modelId="{1243B89B-EB62-4BD3-A805-E052E111934A}" type="pres">
      <dgm:prSet presAssocID="{3453652F-0017-4EBF-8D88-B490E59CB63B}" presName="node" presStyleLbl="node1" presStyleIdx="7" presStyleCnt="8">
        <dgm:presLayoutVars>
          <dgm:bulletEnabled val="1"/>
        </dgm:presLayoutVars>
      </dgm:prSet>
      <dgm:spPr/>
    </dgm:pt>
  </dgm:ptLst>
  <dgm:cxnLst>
    <dgm:cxn modelId="{88201805-D287-4C46-A59E-3D170D053192}" type="presOf" srcId="{73E79C51-B3A6-4F1A-8744-171ABD507B8D}" destId="{88A66828-153B-4505-9E11-3645EEEEDDF3}" srcOrd="0" destOrd="0" presId="urn:microsoft.com/office/officeart/2005/8/layout/default"/>
    <dgm:cxn modelId="{9BD53B0A-FE61-489D-88B2-DECF0473E64C}" srcId="{23B6C18B-9600-4A4B-8469-601479ED18CB}" destId="{C1478520-CDED-4A86-AE67-9F113D254B5E}" srcOrd="2" destOrd="0" parTransId="{5954739D-04D1-4DCE-8752-9D20DA212EF9}" sibTransId="{6330A29B-339E-416F-8EB0-12E9659A9C20}"/>
    <dgm:cxn modelId="{9C72E95C-1299-4BC7-BA83-90EA64827C22}" srcId="{23B6C18B-9600-4A4B-8469-601479ED18CB}" destId="{2CBC57E5-BF1F-4582-9144-3BB5991FE423}" srcOrd="5" destOrd="0" parTransId="{AF3EAC38-0C65-4377-AF96-ED103E93F43B}" sibTransId="{912378F3-7A67-47EB-9C04-152CD4AA7115}"/>
    <dgm:cxn modelId="{F1CA5C70-B8D2-496F-B2BE-B6E240900DEB}" type="presOf" srcId="{7A7C9F90-A09B-4D77-9423-B6B5597E337C}" destId="{B44ABCB5-BF93-437B-852A-210BC51CCC30}" srcOrd="0" destOrd="0" presId="urn:microsoft.com/office/officeart/2005/8/layout/default"/>
    <dgm:cxn modelId="{06984A71-2C84-412C-B558-0D8C07E7CD2E}" type="presOf" srcId="{86DA72ED-4064-499B-BAC8-C6C80848F7C8}" destId="{58377DC4-ACF5-4DCE-80F2-A46D1B0E00BF}" srcOrd="0" destOrd="0" presId="urn:microsoft.com/office/officeart/2005/8/layout/default"/>
    <dgm:cxn modelId="{59CE5A78-93BF-4646-8136-AF52849F4A9C}" type="presOf" srcId="{23B6C18B-9600-4A4B-8469-601479ED18CB}" destId="{BC0E1648-0582-4CF0-BF33-2AFACD6ABEA8}" srcOrd="0" destOrd="0" presId="urn:microsoft.com/office/officeart/2005/8/layout/default"/>
    <dgm:cxn modelId="{A447287B-5105-472B-A969-53B2C196E95A}" srcId="{23B6C18B-9600-4A4B-8469-601479ED18CB}" destId="{3453652F-0017-4EBF-8D88-B490E59CB63B}" srcOrd="7" destOrd="0" parTransId="{0A007938-BF68-4949-8BA2-215D70D66D46}" sibTransId="{02A03BB1-5AA2-4CF5-8EFB-38D429052C38}"/>
    <dgm:cxn modelId="{9EE2358A-A8B8-4329-AC4D-48B32E5FE661}" type="presOf" srcId="{433300E5-AA5E-46A6-AE40-E9FD1FA8BD9A}" destId="{1517304F-ADCE-46CC-849E-AA00BC72F603}" srcOrd="0" destOrd="0" presId="urn:microsoft.com/office/officeart/2005/8/layout/default"/>
    <dgm:cxn modelId="{2BC1AD97-18D0-48ED-A3EE-2A089E5C36B2}" srcId="{23B6C18B-9600-4A4B-8469-601479ED18CB}" destId="{7A7C9F90-A09B-4D77-9423-B6B5597E337C}" srcOrd="1" destOrd="0" parTransId="{C600B28A-192A-4849-BE91-E1095820E350}" sibTransId="{364D2F86-0D85-4A5E-8189-E2B2D819C301}"/>
    <dgm:cxn modelId="{26F996B1-0743-442D-A506-71DE78D12F57}" type="presOf" srcId="{3453652F-0017-4EBF-8D88-B490E59CB63B}" destId="{1243B89B-EB62-4BD3-A805-E052E111934A}" srcOrd="0" destOrd="0" presId="urn:microsoft.com/office/officeart/2005/8/layout/default"/>
    <dgm:cxn modelId="{1E76F2C4-CD75-459D-8C09-8F1568DFCBAF}" type="presOf" srcId="{2CBC57E5-BF1F-4582-9144-3BB5991FE423}" destId="{E7970979-625E-44F9-A958-1B9B6ABF8DA7}" srcOrd="0" destOrd="0" presId="urn:microsoft.com/office/officeart/2005/8/layout/default"/>
    <dgm:cxn modelId="{61E95AD8-7A7D-474D-A36F-9702CE15221B}" type="presOf" srcId="{FFAD419B-FFA4-4A91-9634-B02EA263A607}" destId="{F8656C5A-A47E-401A-B78F-51D26EB419B2}" srcOrd="0" destOrd="0" presId="urn:microsoft.com/office/officeart/2005/8/layout/default"/>
    <dgm:cxn modelId="{4E50F9DE-09E5-4A9A-AA97-0D841B43EF7C}" srcId="{23B6C18B-9600-4A4B-8469-601479ED18CB}" destId="{86DA72ED-4064-499B-BAC8-C6C80848F7C8}" srcOrd="4" destOrd="0" parTransId="{D395F494-8909-4BD3-AFD8-B2666C08F78B}" sibTransId="{F28A3CC6-FDB8-42D8-9BBA-BA60C56A8CD8}"/>
    <dgm:cxn modelId="{56BAD5E0-9D05-4ED2-B3EF-6DCA27BC926B}" type="presOf" srcId="{C1478520-CDED-4A86-AE67-9F113D254B5E}" destId="{614F0440-DEC8-4457-89F1-17A6C1514905}" srcOrd="0" destOrd="0" presId="urn:microsoft.com/office/officeart/2005/8/layout/default"/>
    <dgm:cxn modelId="{95D131F1-7142-4AC0-B9CE-E3290C89DCAD}" srcId="{23B6C18B-9600-4A4B-8469-601479ED18CB}" destId="{433300E5-AA5E-46A6-AE40-E9FD1FA8BD9A}" srcOrd="0" destOrd="0" parTransId="{6DCB97F1-992B-41BF-9792-84AA0B1C8007}" sibTransId="{11FE342B-892A-430D-9607-10FA9F7D6633}"/>
    <dgm:cxn modelId="{D11D43F1-8615-48DF-95D9-5B332913AB17}" srcId="{23B6C18B-9600-4A4B-8469-601479ED18CB}" destId="{FFAD419B-FFA4-4A91-9634-B02EA263A607}" srcOrd="6" destOrd="0" parTransId="{BFC9639F-AAB1-4A49-A54C-0EABA9DB6660}" sibTransId="{C1CF37A3-46CA-47B2-923A-6E0C88547B10}"/>
    <dgm:cxn modelId="{E9BB48F2-4922-4BE5-B2CB-6CE9C7900E5E}" srcId="{23B6C18B-9600-4A4B-8469-601479ED18CB}" destId="{73E79C51-B3A6-4F1A-8744-171ABD507B8D}" srcOrd="3" destOrd="0" parTransId="{81E93839-5FB1-495C-BEFE-83FC79E987C1}" sibTransId="{75C01D25-C945-4999-8158-6B889A95701A}"/>
    <dgm:cxn modelId="{E8CFABCC-D157-4AE6-A181-63E4A5ABC4A7}" type="presParOf" srcId="{BC0E1648-0582-4CF0-BF33-2AFACD6ABEA8}" destId="{1517304F-ADCE-46CC-849E-AA00BC72F603}" srcOrd="0" destOrd="0" presId="urn:microsoft.com/office/officeart/2005/8/layout/default"/>
    <dgm:cxn modelId="{EFEB9ECF-E6AF-4A2B-ACB8-4A6E7A30C568}" type="presParOf" srcId="{BC0E1648-0582-4CF0-BF33-2AFACD6ABEA8}" destId="{79B76BFA-92DC-46D6-9F41-93C8336120D3}" srcOrd="1" destOrd="0" presId="urn:microsoft.com/office/officeart/2005/8/layout/default"/>
    <dgm:cxn modelId="{6C581372-C45F-482C-8892-C4FB00733110}" type="presParOf" srcId="{BC0E1648-0582-4CF0-BF33-2AFACD6ABEA8}" destId="{B44ABCB5-BF93-437B-852A-210BC51CCC30}" srcOrd="2" destOrd="0" presId="urn:microsoft.com/office/officeart/2005/8/layout/default"/>
    <dgm:cxn modelId="{18265A60-9B4C-460B-95F5-A93048D34FA1}" type="presParOf" srcId="{BC0E1648-0582-4CF0-BF33-2AFACD6ABEA8}" destId="{D10F8CB0-71D9-441D-9FE6-5FC71F7C4295}" srcOrd="3" destOrd="0" presId="urn:microsoft.com/office/officeart/2005/8/layout/default"/>
    <dgm:cxn modelId="{149DD7F9-D6CE-484F-8F60-3DA68AB18142}" type="presParOf" srcId="{BC0E1648-0582-4CF0-BF33-2AFACD6ABEA8}" destId="{614F0440-DEC8-4457-89F1-17A6C1514905}" srcOrd="4" destOrd="0" presId="urn:microsoft.com/office/officeart/2005/8/layout/default"/>
    <dgm:cxn modelId="{D97F8025-2038-4B08-81E4-30553E5038E7}" type="presParOf" srcId="{BC0E1648-0582-4CF0-BF33-2AFACD6ABEA8}" destId="{75A1515F-6D68-4B90-A2FF-D3CF73EFDD4A}" srcOrd="5" destOrd="0" presId="urn:microsoft.com/office/officeart/2005/8/layout/default"/>
    <dgm:cxn modelId="{266F43EA-82AC-4BB8-8061-BF030EE7AF1B}" type="presParOf" srcId="{BC0E1648-0582-4CF0-BF33-2AFACD6ABEA8}" destId="{88A66828-153B-4505-9E11-3645EEEEDDF3}" srcOrd="6" destOrd="0" presId="urn:microsoft.com/office/officeart/2005/8/layout/default"/>
    <dgm:cxn modelId="{5136EEBF-DBB7-4425-B138-34ABC3354954}" type="presParOf" srcId="{BC0E1648-0582-4CF0-BF33-2AFACD6ABEA8}" destId="{20CC8FDD-23E9-480E-B21A-8531C2CBF8B2}" srcOrd="7" destOrd="0" presId="urn:microsoft.com/office/officeart/2005/8/layout/default"/>
    <dgm:cxn modelId="{504867FD-6B7E-4547-99D2-3B0F21DB3E5A}" type="presParOf" srcId="{BC0E1648-0582-4CF0-BF33-2AFACD6ABEA8}" destId="{58377DC4-ACF5-4DCE-80F2-A46D1B0E00BF}" srcOrd="8" destOrd="0" presId="urn:microsoft.com/office/officeart/2005/8/layout/default"/>
    <dgm:cxn modelId="{6542B453-3247-4E34-80A8-FE746E758898}" type="presParOf" srcId="{BC0E1648-0582-4CF0-BF33-2AFACD6ABEA8}" destId="{845648D1-36AC-4C4A-A418-0C98212AB73F}" srcOrd="9" destOrd="0" presId="urn:microsoft.com/office/officeart/2005/8/layout/default"/>
    <dgm:cxn modelId="{5CD5D395-0804-481E-9B21-B60E6542163F}" type="presParOf" srcId="{BC0E1648-0582-4CF0-BF33-2AFACD6ABEA8}" destId="{E7970979-625E-44F9-A958-1B9B6ABF8DA7}" srcOrd="10" destOrd="0" presId="urn:microsoft.com/office/officeart/2005/8/layout/default"/>
    <dgm:cxn modelId="{45531583-7614-4D53-ACED-FD44D9D8D866}" type="presParOf" srcId="{BC0E1648-0582-4CF0-BF33-2AFACD6ABEA8}" destId="{68897F76-5E2E-4081-B9BF-FA7C25413539}" srcOrd="11" destOrd="0" presId="urn:microsoft.com/office/officeart/2005/8/layout/default"/>
    <dgm:cxn modelId="{CECDDA5C-256D-4C07-86F2-E1BCADBD9AF6}" type="presParOf" srcId="{BC0E1648-0582-4CF0-BF33-2AFACD6ABEA8}" destId="{F8656C5A-A47E-401A-B78F-51D26EB419B2}" srcOrd="12" destOrd="0" presId="urn:microsoft.com/office/officeart/2005/8/layout/default"/>
    <dgm:cxn modelId="{3C6401FE-6B2D-420B-AB0D-369E093957C0}" type="presParOf" srcId="{BC0E1648-0582-4CF0-BF33-2AFACD6ABEA8}" destId="{4DB9640F-3577-4A62-B76F-FCEBDCFF6DA1}" srcOrd="13" destOrd="0" presId="urn:microsoft.com/office/officeart/2005/8/layout/default"/>
    <dgm:cxn modelId="{3D325106-0508-44C7-9BB4-ADC8DB893866}" type="presParOf" srcId="{BC0E1648-0582-4CF0-BF33-2AFACD6ABEA8}" destId="{1243B89B-EB62-4BD3-A805-E052E11193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C6C96-B97F-4CC8-8B51-3012C21D8C9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6A556B49-982C-48B1-BADB-63A3F5E5D091}">
      <dgm:prSet/>
      <dgm:spPr/>
      <dgm:t>
        <a:bodyPr/>
        <a:lstStyle/>
        <a:p>
          <a:r>
            <a:rPr lang="en-GB" i="1"/>
            <a:t>Teacher assessments</a:t>
          </a:r>
          <a:endParaRPr lang="en-GB" i="1" dirty="0"/>
        </a:p>
      </dgm:t>
    </dgm:pt>
    <dgm:pt modelId="{D56D5454-31E1-48EA-B5AC-A0D7BC5FCDD5}" type="parTrans" cxnId="{956F51FF-34B9-4EEE-9A32-66442F4FAA28}">
      <dgm:prSet/>
      <dgm:spPr/>
      <dgm:t>
        <a:bodyPr/>
        <a:lstStyle/>
        <a:p>
          <a:endParaRPr lang="en-GB"/>
        </a:p>
      </dgm:t>
    </dgm:pt>
    <dgm:pt modelId="{0710BAE8-32A2-40F8-8592-B886A85D46B2}" type="sibTrans" cxnId="{956F51FF-34B9-4EEE-9A32-66442F4FAA28}">
      <dgm:prSet/>
      <dgm:spPr/>
      <dgm:t>
        <a:bodyPr/>
        <a:lstStyle/>
        <a:p>
          <a:endParaRPr lang="en-GB"/>
        </a:p>
      </dgm:t>
    </dgm:pt>
    <dgm:pt modelId="{887A39D3-898C-4751-AB85-0D5EEE512C0A}">
      <dgm:prSet/>
      <dgm:spPr/>
      <dgm:t>
        <a:bodyPr/>
        <a:lstStyle/>
        <a:p>
          <a:r>
            <a:rPr lang="en-GB" i="1"/>
            <a:t>Academy data collection</a:t>
          </a:r>
          <a:endParaRPr lang="en-GB" i="1" dirty="0"/>
        </a:p>
      </dgm:t>
    </dgm:pt>
    <dgm:pt modelId="{F92F8AF5-E222-4F4F-8BC5-575A1C10DE7C}" type="parTrans" cxnId="{21DB4D3F-9D2B-44B9-B0F1-BB7948A4A061}">
      <dgm:prSet/>
      <dgm:spPr/>
      <dgm:t>
        <a:bodyPr/>
        <a:lstStyle/>
        <a:p>
          <a:endParaRPr lang="en-GB"/>
        </a:p>
      </dgm:t>
    </dgm:pt>
    <dgm:pt modelId="{8222B504-840E-47BB-94AD-C48C3F5DC4C3}" type="sibTrans" cxnId="{21DB4D3F-9D2B-44B9-B0F1-BB7948A4A061}">
      <dgm:prSet/>
      <dgm:spPr/>
      <dgm:t>
        <a:bodyPr/>
        <a:lstStyle/>
        <a:p>
          <a:endParaRPr lang="en-GB"/>
        </a:p>
      </dgm:t>
    </dgm:pt>
    <dgm:pt modelId="{C3D7581F-F7A8-402B-9806-5282271D5FD6}">
      <dgm:prSet/>
      <dgm:spPr/>
      <dgm:t>
        <a:bodyPr/>
        <a:lstStyle/>
        <a:p>
          <a:r>
            <a:rPr lang="en-GB" i="1"/>
            <a:t>Comparison with national data</a:t>
          </a:r>
          <a:endParaRPr lang="en-GB" i="1" dirty="0"/>
        </a:p>
      </dgm:t>
    </dgm:pt>
    <dgm:pt modelId="{2ADA80F6-E662-4443-8CB6-ADC5902C3161}" type="parTrans" cxnId="{FEB1A652-9570-4FA4-A663-791AB611D4A7}">
      <dgm:prSet/>
      <dgm:spPr/>
      <dgm:t>
        <a:bodyPr/>
        <a:lstStyle/>
        <a:p>
          <a:endParaRPr lang="en-GB"/>
        </a:p>
      </dgm:t>
    </dgm:pt>
    <dgm:pt modelId="{91BEE4E4-BF0E-49ED-B64A-F043E9F306BE}" type="sibTrans" cxnId="{FEB1A652-9570-4FA4-A663-791AB611D4A7}">
      <dgm:prSet/>
      <dgm:spPr/>
      <dgm:t>
        <a:bodyPr/>
        <a:lstStyle/>
        <a:p>
          <a:endParaRPr lang="en-GB"/>
        </a:p>
      </dgm:t>
    </dgm:pt>
    <dgm:pt modelId="{80075575-010A-4BE8-B0C5-28EE81C27A03}">
      <dgm:prSet/>
      <dgm:spPr/>
      <dgm:t>
        <a:bodyPr/>
        <a:lstStyle/>
        <a:p>
          <a:r>
            <a:rPr lang="en-GB" i="1"/>
            <a:t>Review meetings</a:t>
          </a:r>
          <a:endParaRPr lang="en-GB" i="1" dirty="0"/>
        </a:p>
      </dgm:t>
    </dgm:pt>
    <dgm:pt modelId="{1E292A83-4841-4F97-810B-A13DB18928E4}" type="parTrans" cxnId="{DBDEEF07-797D-46E2-80E2-1B378B895CC7}">
      <dgm:prSet/>
      <dgm:spPr/>
      <dgm:t>
        <a:bodyPr/>
        <a:lstStyle/>
        <a:p>
          <a:endParaRPr lang="en-GB"/>
        </a:p>
      </dgm:t>
    </dgm:pt>
    <dgm:pt modelId="{43012355-D7EF-4820-9B3D-F001BB99F787}" type="sibTrans" cxnId="{DBDEEF07-797D-46E2-80E2-1B378B895CC7}">
      <dgm:prSet/>
      <dgm:spPr/>
      <dgm:t>
        <a:bodyPr/>
        <a:lstStyle/>
        <a:p>
          <a:endParaRPr lang="en-GB"/>
        </a:p>
      </dgm:t>
    </dgm:pt>
    <dgm:pt modelId="{75F8B1AC-433D-4633-B973-4EF7FAF8D25D}">
      <dgm:prSet/>
      <dgm:spPr/>
      <dgm:t>
        <a:bodyPr/>
        <a:lstStyle/>
        <a:p>
          <a:r>
            <a:rPr lang="en-GB" i="1"/>
            <a:t>Written reports</a:t>
          </a:r>
          <a:endParaRPr lang="en-GB" i="1" dirty="0"/>
        </a:p>
      </dgm:t>
    </dgm:pt>
    <dgm:pt modelId="{2C94712C-039C-4B42-990B-6403C9C300C9}" type="parTrans" cxnId="{718EFDEA-BC99-4B5F-B284-337792FEDD26}">
      <dgm:prSet/>
      <dgm:spPr/>
      <dgm:t>
        <a:bodyPr/>
        <a:lstStyle/>
        <a:p>
          <a:endParaRPr lang="en-GB"/>
        </a:p>
      </dgm:t>
    </dgm:pt>
    <dgm:pt modelId="{3E71BB6E-4CA7-44C3-8FE6-18654E4B5B22}" type="sibTrans" cxnId="{718EFDEA-BC99-4B5F-B284-337792FEDD26}">
      <dgm:prSet/>
      <dgm:spPr/>
      <dgm:t>
        <a:bodyPr/>
        <a:lstStyle/>
        <a:p>
          <a:endParaRPr lang="en-GB"/>
        </a:p>
      </dgm:t>
    </dgm:pt>
    <dgm:pt modelId="{3C7A2C8D-51C5-4DD2-BFCE-C1A066E69525}">
      <dgm:prSet/>
      <dgm:spPr/>
      <dgm:t>
        <a:bodyPr/>
        <a:lstStyle/>
        <a:p>
          <a:r>
            <a:rPr lang="en-GB" i="1" dirty="0"/>
            <a:t>Additional intervention reports</a:t>
          </a:r>
        </a:p>
      </dgm:t>
    </dgm:pt>
    <dgm:pt modelId="{AEB39257-6687-4D79-A4DD-C17C5845C9C6}" type="parTrans" cxnId="{E35F3793-B9CA-4CB3-959F-9EE916B4A2E1}">
      <dgm:prSet/>
      <dgm:spPr/>
      <dgm:t>
        <a:bodyPr/>
        <a:lstStyle/>
        <a:p>
          <a:endParaRPr lang="en-GB"/>
        </a:p>
      </dgm:t>
    </dgm:pt>
    <dgm:pt modelId="{E6A77374-1F9B-4F97-A3BD-B371B857CBB6}" type="sibTrans" cxnId="{E35F3793-B9CA-4CB3-959F-9EE916B4A2E1}">
      <dgm:prSet/>
      <dgm:spPr/>
      <dgm:t>
        <a:bodyPr/>
        <a:lstStyle/>
        <a:p>
          <a:endParaRPr lang="en-GB"/>
        </a:p>
      </dgm:t>
    </dgm:pt>
    <dgm:pt modelId="{3020E72A-28F9-4E15-ACF9-FECBEF3F05CC}">
      <dgm:prSet/>
      <dgm:spPr/>
      <dgm:t>
        <a:bodyPr/>
        <a:lstStyle/>
        <a:p>
          <a:r>
            <a:rPr lang="en-GB" dirty="0"/>
            <a:t>Annual</a:t>
          </a:r>
          <a:r>
            <a:rPr lang="en-GB" baseline="0" dirty="0"/>
            <a:t> reviews and structured parent conversations</a:t>
          </a:r>
          <a:endParaRPr lang="en-GB" dirty="0"/>
        </a:p>
      </dgm:t>
    </dgm:pt>
    <dgm:pt modelId="{DDFD3DFC-64D4-45E4-9EA6-7767D265B388}" type="parTrans" cxnId="{25154488-EE91-4FF2-AD49-7D6EB5A80101}">
      <dgm:prSet/>
      <dgm:spPr/>
      <dgm:t>
        <a:bodyPr/>
        <a:lstStyle/>
        <a:p>
          <a:endParaRPr lang="en-GB"/>
        </a:p>
      </dgm:t>
    </dgm:pt>
    <dgm:pt modelId="{85027891-2EAB-4B42-829F-0DE607D398E0}" type="sibTrans" cxnId="{25154488-EE91-4FF2-AD49-7D6EB5A80101}">
      <dgm:prSet/>
      <dgm:spPr/>
      <dgm:t>
        <a:bodyPr/>
        <a:lstStyle/>
        <a:p>
          <a:endParaRPr lang="en-GB"/>
        </a:p>
      </dgm:t>
    </dgm:pt>
    <dgm:pt modelId="{5A678B9E-450F-4186-B9E5-86FE4075D1CB}" type="pres">
      <dgm:prSet presAssocID="{457C6C96-B97F-4CC8-8B51-3012C21D8C94}" presName="Name0" presStyleCnt="0">
        <dgm:presLayoutVars>
          <dgm:dir/>
          <dgm:resizeHandles val="exact"/>
        </dgm:presLayoutVars>
      </dgm:prSet>
      <dgm:spPr/>
    </dgm:pt>
    <dgm:pt modelId="{B5798BB0-C8AF-44F4-A366-DB420A5ECADF}" type="pres">
      <dgm:prSet presAssocID="{457C6C96-B97F-4CC8-8B51-3012C21D8C94}" presName="cycle" presStyleCnt="0"/>
      <dgm:spPr/>
    </dgm:pt>
    <dgm:pt modelId="{8A0016F5-EC69-4E3C-90F5-2191A2EEE3B0}" type="pres">
      <dgm:prSet presAssocID="{6A556B49-982C-48B1-BADB-63A3F5E5D091}" presName="nodeFirstNode" presStyleLbl="node1" presStyleIdx="0" presStyleCnt="7">
        <dgm:presLayoutVars>
          <dgm:bulletEnabled val="1"/>
        </dgm:presLayoutVars>
      </dgm:prSet>
      <dgm:spPr/>
    </dgm:pt>
    <dgm:pt modelId="{E0B11BE1-9729-4002-ACD2-6329E42DC70F}" type="pres">
      <dgm:prSet presAssocID="{0710BAE8-32A2-40F8-8592-B886A85D46B2}" presName="sibTransFirstNode" presStyleLbl="bgShp" presStyleIdx="0" presStyleCnt="1"/>
      <dgm:spPr/>
    </dgm:pt>
    <dgm:pt modelId="{A84C94BB-775B-466C-81F6-AD229CF11A5A}" type="pres">
      <dgm:prSet presAssocID="{887A39D3-898C-4751-AB85-0D5EEE512C0A}" presName="nodeFollowingNodes" presStyleLbl="node1" presStyleIdx="1" presStyleCnt="7">
        <dgm:presLayoutVars>
          <dgm:bulletEnabled val="1"/>
        </dgm:presLayoutVars>
      </dgm:prSet>
      <dgm:spPr/>
    </dgm:pt>
    <dgm:pt modelId="{227E2D0E-1C70-4765-993F-6D1511BF81D0}" type="pres">
      <dgm:prSet presAssocID="{C3D7581F-F7A8-402B-9806-5282271D5FD6}" presName="nodeFollowingNodes" presStyleLbl="node1" presStyleIdx="2" presStyleCnt="7">
        <dgm:presLayoutVars>
          <dgm:bulletEnabled val="1"/>
        </dgm:presLayoutVars>
      </dgm:prSet>
      <dgm:spPr/>
    </dgm:pt>
    <dgm:pt modelId="{4E298550-76AA-489B-B5DA-A06630C4E7A0}" type="pres">
      <dgm:prSet presAssocID="{80075575-010A-4BE8-B0C5-28EE81C27A03}" presName="nodeFollowingNodes" presStyleLbl="node1" presStyleIdx="3" presStyleCnt="7">
        <dgm:presLayoutVars>
          <dgm:bulletEnabled val="1"/>
        </dgm:presLayoutVars>
      </dgm:prSet>
      <dgm:spPr/>
    </dgm:pt>
    <dgm:pt modelId="{2C74DADD-0D83-4AD6-A062-4800A4CF5CC1}" type="pres">
      <dgm:prSet presAssocID="{75F8B1AC-433D-4633-B973-4EF7FAF8D25D}" presName="nodeFollowingNodes" presStyleLbl="node1" presStyleIdx="4" presStyleCnt="7">
        <dgm:presLayoutVars>
          <dgm:bulletEnabled val="1"/>
        </dgm:presLayoutVars>
      </dgm:prSet>
      <dgm:spPr/>
    </dgm:pt>
    <dgm:pt modelId="{8C01AB65-A5D3-408C-AA1F-EDF52409FB0C}" type="pres">
      <dgm:prSet presAssocID="{3C7A2C8D-51C5-4DD2-BFCE-C1A066E69525}" presName="nodeFollowingNodes" presStyleLbl="node1" presStyleIdx="5" presStyleCnt="7">
        <dgm:presLayoutVars>
          <dgm:bulletEnabled val="1"/>
        </dgm:presLayoutVars>
      </dgm:prSet>
      <dgm:spPr/>
    </dgm:pt>
    <dgm:pt modelId="{14353654-8A82-4E4F-99E3-1046D7D19C66}" type="pres">
      <dgm:prSet presAssocID="{3020E72A-28F9-4E15-ACF9-FECBEF3F05CC}" presName="nodeFollowingNodes" presStyleLbl="node1" presStyleIdx="6" presStyleCnt="7" custRadScaleRad="106291" custRadScaleInc="-8337">
        <dgm:presLayoutVars>
          <dgm:bulletEnabled val="1"/>
        </dgm:presLayoutVars>
      </dgm:prSet>
      <dgm:spPr/>
    </dgm:pt>
  </dgm:ptLst>
  <dgm:cxnLst>
    <dgm:cxn modelId="{63713605-7604-488F-8E23-A1EC9F2AD47E}" type="presOf" srcId="{3020E72A-28F9-4E15-ACF9-FECBEF3F05CC}" destId="{14353654-8A82-4E4F-99E3-1046D7D19C66}" srcOrd="0" destOrd="0" presId="urn:microsoft.com/office/officeart/2005/8/layout/cycle3"/>
    <dgm:cxn modelId="{DBDEEF07-797D-46E2-80E2-1B378B895CC7}" srcId="{457C6C96-B97F-4CC8-8B51-3012C21D8C94}" destId="{80075575-010A-4BE8-B0C5-28EE81C27A03}" srcOrd="3" destOrd="0" parTransId="{1E292A83-4841-4F97-810B-A13DB18928E4}" sibTransId="{43012355-D7EF-4820-9B3D-F001BB99F787}"/>
    <dgm:cxn modelId="{420D5D3A-751C-4AE8-8C1A-86728D09202C}" type="presOf" srcId="{3C7A2C8D-51C5-4DD2-BFCE-C1A066E69525}" destId="{8C01AB65-A5D3-408C-AA1F-EDF52409FB0C}" srcOrd="0" destOrd="0" presId="urn:microsoft.com/office/officeart/2005/8/layout/cycle3"/>
    <dgm:cxn modelId="{21DB4D3F-9D2B-44B9-B0F1-BB7948A4A061}" srcId="{457C6C96-B97F-4CC8-8B51-3012C21D8C94}" destId="{887A39D3-898C-4751-AB85-0D5EEE512C0A}" srcOrd="1" destOrd="0" parTransId="{F92F8AF5-E222-4F4F-8BC5-575A1C10DE7C}" sibTransId="{8222B504-840E-47BB-94AD-C48C3F5DC4C3}"/>
    <dgm:cxn modelId="{5B2D035F-4343-44D4-842E-897BC7C6AA06}" type="presOf" srcId="{80075575-010A-4BE8-B0C5-28EE81C27A03}" destId="{4E298550-76AA-489B-B5DA-A06630C4E7A0}" srcOrd="0" destOrd="0" presId="urn:microsoft.com/office/officeart/2005/8/layout/cycle3"/>
    <dgm:cxn modelId="{17C6096D-5629-48BD-A055-237AE09B1ACC}" type="presOf" srcId="{6A556B49-982C-48B1-BADB-63A3F5E5D091}" destId="{8A0016F5-EC69-4E3C-90F5-2191A2EEE3B0}" srcOrd="0" destOrd="0" presId="urn:microsoft.com/office/officeart/2005/8/layout/cycle3"/>
    <dgm:cxn modelId="{15E3B86D-FB52-43DE-8347-4DD0881CDE9E}" type="presOf" srcId="{457C6C96-B97F-4CC8-8B51-3012C21D8C94}" destId="{5A678B9E-450F-4186-B9E5-86FE4075D1CB}" srcOrd="0" destOrd="0" presId="urn:microsoft.com/office/officeart/2005/8/layout/cycle3"/>
    <dgm:cxn modelId="{FEB1A652-9570-4FA4-A663-791AB611D4A7}" srcId="{457C6C96-B97F-4CC8-8B51-3012C21D8C94}" destId="{C3D7581F-F7A8-402B-9806-5282271D5FD6}" srcOrd="2" destOrd="0" parTransId="{2ADA80F6-E662-4443-8CB6-ADC5902C3161}" sibTransId="{91BEE4E4-BF0E-49ED-B64A-F043E9F306BE}"/>
    <dgm:cxn modelId="{25154488-EE91-4FF2-AD49-7D6EB5A80101}" srcId="{457C6C96-B97F-4CC8-8B51-3012C21D8C94}" destId="{3020E72A-28F9-4E15-ACF9-FECBEF3F05CC}" srcOrd="6" destOrd="0" parTransId="{DDFD3DFC-64D4-45E4-9EA6-7767D265B388}" sibTransId="{85027891-2EAB-4B42-829F-0DE607D398E0}"/>
    <dgm:cxn modelId="{A94A2D8E-FD9E-458C-ABAB-672BF685AE41}" type="presOf" srcId="{0710BAE8-32A2-40F8-8592-B886A85D46B2}" destId="{E0B11BE1-9729-4002-ACD2-6329E42DC70F}" srcOrd="0" destOrd="0" presId="urn:microsoft.com/office/officeart/2005/8/layout/cycle3"/>
    <dgm:cxn modelId="{E35F3793-B9CA-4CB3-959F-9EE916B4A2E1}" srcId="{457C6C96-B97F-4CC8-8B51-3012C21D8C94}" destId="{3C7A2C8D-51C5-4DD2-BFCE-C1A066E69525}" srcOrd="5" destOrd="0" parTransId="{AEB39257-6687-4D79-A4DD-C17C5845C9C6}" sibTransId="{E6A77374-1F9B-4F97-A3BD-B371B857CBB6}"/>
    <dgm:cxn modelId="{AE50DABF-6000-44E8-AE23-7DC85E9DB841}" type="presOf" srcId="{887A39D3-898C-4751-AB85-0D5EEE512C0A}" destId="{A84C94BB-775B-466C-81F6-AD229CF11A5A}" srcOrd="0" destOrd="0" presId="urn:microsoft.com/office/officeart/2005/8/layout/cycle3"/>
    <dgm:cxn modelId="{F7D37AD8-53A1-4F97-8E85-D5492F30C261}" type="presOf" srcId="{C3D7581F-F7A8-402B-9806-5282271D5FD6}" destId="{227E2D0E-1C70-4765-993F-6D1511BF81D0}" srcOrd="0" destOrd="0" presId="urn:microsoft.com/office/officeart/2005/8/layout/cycle3"/>
    <dgm:cxn modelId="{718EFDEA-BC99-4B5F-B284-337792FEDD26}" srcId="{457C6C96-B97F-4CC8-8B51-3012C21D8C94}" destId="{75F8B1AC-433D-4633-B973-4EF7FAF8D25D}" srcOrd="4" destOrd="0" parTransId="{2C94712C-039C-4B42-990B-6403C9C300C9}" sibTransId="{3E71BB6E-4CA7-44C3-8FE6-18654E4B5B22}"/>
    <dgm:cxn modelId="{D70628F7-7372-4D24-8504-EF4154A6BD3E}" type="presOf" srcId="{75F8B1AC-433D-4633-B973-4EF7FAF8D25D}" destId="{2C74DADD-0D83-4AD6-A062-4800A4CF5CC1}" srcOrd="0" destOrd="0" presId="urn:microsoft.com/office/officeart/2005/8/layout/cycle3"/>
    <dgm:cxn modelId="{956F51FF-34B9-4EEE-9A32-66442F4FAA28}" srcId="{457C6C96-B97F-4CC8-8B51-3012C21D8C94}" destId="{6A556B49-982C-48B1-BADB-63A3F5E5D091}" srcOrd="0" destOrd="0" parTransId="{D56D5454-31E1-48EA-B5AC-A0D7BC5FCDD5}" sibTransId="{0710BAE8-32A2-40F8-8592-B886A85D46B2}"/>
    <dgm:cxn modelId="{834D6BC6-81A2-42E8-8501-624CE481B58F}" type="presParOf" srcId="{5A678B9E-450F-4186-B9E5-86FE4075D1CB}" destId="{B5798BB0-C8AF-44F4-A366-DB420A5ECADF}" srcOrd="0" destOrd="0" presId="urn:microsoft.com/office/officeart/2005/8/layout/cycle3"/>
    <dgm:cxn modelId="{51099450-5E55-4E3B-B725-C9DC79758A9F}" type="presParOf" srcId="{B5798BB0-C8AF-44F4-A366-DB420A5ECADF}" destId="{8A0016F5-EC69-4E3C-90F5-2191A2EEE3B0}" srcOrd="0" destOrd="0" presId="urn:microsoft.com/office/officeart/2005/8/layout/cycle3"/>
    <dgm:cxn modelId="{A8286C6D-C068-41E0-9ABB-3243D39BB43A}" type="presParOf" srcId="{B5798BB0-C8AF-44F4-A366-DB420A5ECADF}" destId="{E0B11BE1-9729-4002-ACD2-6329E42DC70F}" srcOrd="1" destOrd="0" presId="urn:microsoft.com/office/officeart/2005/8/layout/cycle3"/>
    <dgm:cxn modelId="{B7218818-D1C1-4482-BECC-3E032A9FC1E1}" type="presParOf" srcId="{B5798BB0-C8AF-44F4-A366-DB420A5ECADF}" destId="{A84C94BB-775B-466C-81F6-AD229CF11A5A}" srcOrd="2" destOrd="0" presId="urn:microsoft.com/office/officeart/2005/8/layout/cycle3"/>
    <dgm:cxn modelId="{9B9AD4A3-C7FE-49D4-BE6E-21C7DECF2920}" type="presParOf" srcId="{B5798BB0-C8AF-44F4-A366-DB420A5ECADF}" destId="{227E2D0E-1C70-4765-993F-6D1511BF81D0}" srcOrd="3" destOrd="0" presId="urn:microsoft.com/office/officeart/2005/8/layout/cycle3"/>
    <dgm:cxn modelId="{753F556F-A26B-4546-81D3-FEC429D2D655}" type="presParOf" srcId="{B5798BB0-C8AF-44F4-A366-DB420A5ECADF}" destId="{4E298550-76AA-489B-B5DA-A06630C4E7A0}" srcOrd="4" destOrd="0" presId="urn:microsoft.com/office/officeart/2005/8/layout/cycle3"/>
    <dgm:cxn modelId="{DBFD43F8-217C-4342-8639-20DEB3186618}" type="presParOf" srcId="{B5798BB0-C8AF-44F4-A366-DB420A5ECADF}" destId="{2C74DADD-0D83-4AD6-A062-4800A4CF5CC1}" srcOrd="5" destOrd="0" presId="urn:microsoft.com/office/officeart/2005/8/layout/cycle3"/>
    <dgm:cxn modelId="{A791F43B-27A1-4310-BAE8-AB7A63D7B8B9}" type="presParOf" srcId="{B5798BB0-C8AF-44F4-A366-DB420A5ECADF}" destId="{8C01AB65-A5D3-408C-AA1F-EDF52409FB0C}" srcOrd="6" destOrd="0" presId="urn:microsoft.com/office/officeart/2005/8/layout/cycle3"/>
    <dgm:cxn modelId="{D1929E9D-55B0-491D-8C59-B622364B6642}" type="presParOf" srcId="{B5798BB0-C8AF-44F4-A366-DB420A5ECADF}" destId="{14353654-8A82-4E4F-99E3-1046D7D19C66}"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a:t>Parents</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r>
            <a:rPr lang="en-GB" dirty="0"/>
            <a:t>Structured Parent Conversations and review meetings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a:t>Informal meetings</a:t>
          </a:r>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a:t>Written reports</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a:t>Open door policy</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pt>
    <dgm:pt modelId="{37565E0F-4A72-48CB-BCD3-DA2C89FFF5B3}" type="pres">
      <dgm:prSet presAssocID="{FD2D2DEE-E7A3-4E2B-BEC9-17EEBAB2937B}" presName="tile2" presStyleLbl="node1" presStyleIdx="1" presStyleCnt="4"/>
      <dgm:spPr/>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pt>
    <dgm:pt modelId="{8679835C-B16E-4AAD-AFED-5E6C6FC50B90}" type="pres">
      <dgm:prSet presAssocID="{FD2D2DEE-E7A3-4E2B-BEC9-17EEBAB2937B}" presName="tile3" presStyleLbl="node1" presStyleIdx="2" presStyleCnt="4"/>
      <dgm:spPr/>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pt>
    <dgm:pt modelId="{9D50A7D5-9F9B-4E2C-A676-ECDEA39D9952}" type="pres">
      <dgm:prSet presAssocID="{FD2D2DEE-E7A3-4E2B-BEC9-17EEBAB2937B}" presName="tile4" presStyleLbl="node1" presStyleIdx="3" presStyleCnt="4"/>
      <dgm:spPr/>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pt>
    <dgm:pt modelId="{90C17D29-DAEC-4AB4-BF74-B4AAE7E28F2A}" type="pres">
      <dgm:prSet presAssocID="{FD2D2DEE-E7A3-4E2B-BEC9-17EEBAB2937B}" presName="centerTile" presStyleLbl="fgShp" presStyleIdx="0" presStyleCnt="1">
        <dgm:presLayoutVars>
          <dgm:chMax val="0"/>
          <dgm:chPref val="0"/>
        </dgm:presLayoutVars>
      </dgm:prSet>
      <dgm:spPr/>
    </dgm:pt>
  </dgm:ptLst>
  <dgm:cxnLst>
    <dgm:cxn modelId="{D76E2317-338F-4665-B011-8073CF6A39B1}" type="presOf" srcId="{6CAE4535-2339-4C85-B342-972FC6AA9BAF}" destId="{90C17D29-DAEC-4AB4-BF74-B4AAE7E28F2A}" srcOrd="0" destOrd="0" presId="urn:microsoft.com/office/officeart/2005/8/layout/matrix1"/>
    <dgm:cxn modelId="{E9FFB727-A17E-45C1-8299-B1FD9656F526}" srcId="{6CAE4535-2339-4C85-B342-972FC6AA9BAF}" destId="{F80A2F0F-E091-4A63-9DD3-587C4AE5F9CF}" srcOrd="2" destOrd="0" parTransId="{159EB2EE-278C-4FD4-8CA5-DE76C5E52EA0}" sibTransId="{C33A5CA4-B4AF-4CF3-BC56-BC1EAC5E2CB1}"/>
    <dgm:cxn modelId="{4A0A813B-B8B2-4279-AB53-95726E7CBFB1}" type="presOf" srcId="{747BDFB2-EDE2-4BC8-BFF8-CC486A77AF73}" destId="{37565E0F-4A72-48CB-BCD3-DA2C89FFF5B3}" srcOrd="0" destOrd="0" presId="urn:microsoft.com/office/officeart/2005/8/layout/matrix1"/>
    <dgm:cxn modelId="{8E7FC33C-713F-4F0C-A96F-3A805373F1E0}" type="presOf" srcId="{747BDFB2-EDE2-4BC8-BFF8-CC486A77AF73}" destId="{903243CF-0C7F-4F1D-B347-EC0ADB1D9A2F}" srcOrd="1"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9BF1E943-D8A4-456B-AEC1-CC224FC3017E}" type="presOf" srcId="{F80A2F0F-E091-4A63-9DD3-587C4AE5F9CF}" destId="{8679835C-B16E-4AAD-AFED-5E6C6FC50B90}" srcOrd="0" destOrd="0" presId="urn:microsoft.com/office/officeart/2005/8/layout/matrix1"/>
    <dgm:cxn modelId="{3E1C115A-9C7D-4D49-879B-82188F59DE0E}" type="presOf" srcId="{FD2D2DEE-E7A3-4E2B-BEC9-17EEBAB2937B}" destId="{39CADA23-7D20-4517-9F12-0D238D3AC979}" srcOrd="0"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01C0A7B0-20E3-4C26-BF4F-6F0C289FDE3B}" type="presOf" srcId="{326075E8-D3C0-4571-AC72-054DA08A67B5}" destId="{10A74E40-EB02-48DF-AF3B-F71B0F32DC42}" srcOrd="1" destOrd="0" presId="urn:microsoft.com/office/officeart/2005/8/layout/matrix1"/>
    <dgm:cxn modelId="{C56D62BA-6726-4540-B207-E66C297F5884}" srcId="{6CAE4535-2339-4C85-B342-972FC6AA9BAF}" destId="{326075E8-D3C0-4571-AC72-054DA08A67B5}" srcOrd="3" destOrd="0" parTransId="{CD874573-880D-40D8-8505-C546865532F2}" sibTransId="{093834C1-18D4-4A15-A3C3-6AD6A3C80AC7}"/>
    <dgm:cxn modelId="{F0395EC1-52D3-46FE-A829-D0862EB74379}" type="presOf" srcId="{DDA195AB-76B4-4A86-9E6B-86311322048C}" destId="{34589BB5-C58C-4E84-8892-AF3EA331E6A5}" srcOrd="0" destOrd="0" presId="urn:microsoft.com/office/officeart/2005/8/layout/matrix1"/>
    <dgm:cxn modelId="{45C1A2C7-1550-457A-B5BA-8610C7321326}" type="presOf" srcId="{DDA195AB-76B4-4A86-9E6B-86311322048C}" destId="{127A9937-7513-4E16-997F-44D7B33E678F}" srcOrd="1" destOrd="0" presId="urn:microsoft.com/office/officeart/2005/8/layout/matrix1"/>
    <dgm:cxn modelId="{EBBF47D2-74FA-4C47-A509-E76991541827}" srcId="{6CAE4535-2339-4C85-B342-972FC6AA9BAF}" destId="{DDA195AB-76B4-4A86-9E6B-86311322048C}" srcOrd="0" destOrd="0" parTransId="{C65700BC-B65E-4D52-91F6-DCB221E27806}" sibTransId="{9DE98B44-796F-4125-91CE-D102335D1091}"/>
    <dgm:cxn modelId="{650B1AD7-1B24-48C1-84E6-85C790E1E74A}" type="presOf" srcId="{F80A2F0F-E091-4A63-9DD3-587C4AE5F9CF}" destId="{7A26F70B-DF7B-4E48-B5FD-1C7A003702A8}" srcOrd="1" destOrd="0" presId="urn:microsoft.com/office/officeart/2005/8/layout/matrix1"/>
    <dgm:cxn modelId="{5CD563DD-765D-44B5-96A1-8A772FD5E515}" type="presOf" srcId="{326075E8-D3C0-4571-AC72-054DA08A67B5}" destId="{9D50A7D5-9F9B-4E2C-A676-ECDEA39D9952}" srcOrd="0" destOrd="0" presId="urn:microsoft.com/office/officeart/2005/8/layout/matrix1"/>
    <dgm:cxn modelId="{00D7D6FA-A212-4F9A-A26C-8456EECDC65F}" type="presParOf" srcId="{39CADA23-7D20-4517-9F12-0D238D3AC979}" destId="{2DB8AFB3-BCD9-4229-B6B2-016AA654D728}" srcOrd="0" destOrd="0" presId="urn:microsoft.com/office/officeart/2005/8/layout/matrix1"/>
    <dgm:cxn modelId="{4358C2B0-58D3-41DC-B525-28FD9058CCDB}" type="presParOf" srcId="{2DB8AFB3-BCD9-4229-B6B2-016AA654D728}" destId="{34589BB5-C58C-4E84-8892-AF3EA331E6A5}" srcOrd="0" destOrd="0" presId="urn:microsoft.com/office/officeart/2005/8/layout/matrix1"/>
    <dgm:cxn modelId="{41391B59-7D39-4EB2-B952-C0142D1A12C3}" type="presParOf" srcId="{2DB8AFB3-BCD9-4229-B6B2-016AA654D728}" destId="{127A9937-7513-4E16-997F-44D7B33E678F}" srcOrd="1" destOrd="0" presId="urn:microsoft.com/office/officeart/2005/8/layout/matrix1"/>
    <dgm:cxn modelId="{0087314B-1B00-4C9C-969F-CDF21845678E}" type="presParOf" srcId="{2DB8AFB3-BCD9-4229-B6B2-016AA654D728}" destId="{37565E0F-4A72-48CB-BCD3-DA2C89FFF5B3}" srcOrd="2" destOrd="0" presId="urn:microsoft.com/office/officeart/2005/8/layout/matrix1"/>
    <dgm:cxn modelId="{21699B35-8D1F-475E-8EFC-B4D813CAC2D7}" type="presParOf" srcId="{2DB8AFB3-BCD9-4229-B6B2-016AA654D728}" destId="{903243CF-0C7F-4F1D-B347-EC0ADB1D9A2F}" srcOrd="3" destOrd="0" presId="urn:microsoft.com/office/officeart/2005/8/layout/matrix1"/>
    <dgm:cxn modelId="{C9B6E607-0DC0-450E-AD3A-F1B041259589}" type="presParOf" srcId="{2DB8AFB3-BCD9-4229-B6B2-016AA654D728}" destId="{8679835C-B16E-4AAD-AFED-5E6C6FC50B90}" srcOrd="4" destOrd="0" presId="urn:microsoft.com/office/officeart/2005/8/layout/matrix1"/>
    <dgm:cxn modelId="{DB352758-C0D3-490E-99A5-69DD2D6B16B4}" type="presParOf" srcId="{2DB8AFB3-BCD9-4229-B6B2-016AA654D728}" destId="{7A26F70B-DF7B-4E48-B5FD-1C7A003702A8}" srcOrd="5" destOrd="0" presId="urn:microsoft.com/office/officeart/2005/8/layout/matrix1"/>
    <dgm:cxn modelId="{25A4BCD7-8BC7-4B96-A12E-CADDD6C984D2}" type="presParOf" srcId="{2DB8AFB3-BCD9-4229-B6B2-016AA654D728}" destId="{9D50A7D5-9F9B-4E2C-A676-ECDEA39D9952}" srcOrd="6" destOrd="0" presId="urn:microsoft.com/office/officeart/2005/8/layout/matrix1"/>
    <dgm:cxn modelId="{CDBA22F0-CE5F-4D2A-A0D3-157DAC262CB9}" type="presParOf" srcId="{2DB8AFB3-BCD9-4229-B6B2-016AA654D728}" destId="{10A74E40-EB02-48DF-AF3B-F71B0F32DC42}" srcOrd="7" destOrd="0" presId="urn:microsoft.com/office/officeart/2005/8/layout/matrix1"/>
    <dgm:cxn modelId="{80A3049C-C3B4-4BA6-8553-77BDF638C58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a:t>Young People</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endParaRPr lang="en-GB"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a:t>Use</a:t>
          </a:r>
          <a:r>
            <a:rPr lang="en-GB" baseline="0" dirty="0"/>
            <a:t> of School Council members</a:t>
          </a:r>
          <a:endParaRPr lang="en-GB"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a:t>Informal pupil interviews</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a:t>Assessment for Learning opportunities in class</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pt>
    <dgm:pt modelId="{37565E0F-4A72-48CB-BCD3-DA2C89FFF5B3}" type="pres">
      <dgm:prSet presAssocID="{FD2D2DEE-E7A3-4E2B-BEC9-17EEBAB2937B}" presName="tile2" presStyleLbl="node1" presStyleIdx="1" presStyleCnt="4" custLinFactNeighborX="1981"/>
      <dgm:spPr/>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pt>
    <dgm:pt modelId="{8679835C-B16E-4AAD-AFED-5E6C6FC50B90}" type="pres">
      <dgm:prSet presAssocID="{FD2D2DEE-E7A3-4E2B-BEC9-17EEBAB2937B}" presName="tile3" presStyleLbl="node1" presStyleIdx="2" presStyleCnt="4"/>
      <dgm:spPr/>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pt>
    <dgm:pt modelId="{9D50A7D5-9F9B-4E2C-A676-ECDEA39D9952}" type="pres">
      <dgm:prSet presAssocID="{FD2D2DEE-E7A3-4E2B-BEC9-17EEBAB2937B}" presName="tile4" presStyleLbl="node1" presStyleIdx="3" presStyleCnt="4"/>
      <dgm:spPr/>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pt>
    <dgm:pt modelId="{90C17D29-DAEC-4AB4-BF74-B4AAE7E28F2A}" type="pres">
      <dgm:prSet presAssocID="{FD2D2DEE-E7A3-4E2B-BEC9-17EEBAB2937B}" presName="centerTile" presStyleLbl="fgShp" presStyleIdx="0" presStyleCnt="1">
        <dgm:presLayoutVars>
          <dgm:chMax val="0"/>
          <dgm:chPref val="0"/>
        </dgm:presLayoutVars>
      </dgm:prSet>
      <dgm:spPr/>
    </dgm:pt>
  </dgm:ptLst>
  <dgm:cxnLst>
    <dgm:cxn modelId="{E9FFB727-A17E-45C1-8299-B1FD9656F526}" srcId="{6CAE4535-2339-4C85-B342-972FC6AA9BAF}" destId="{F80A2F0F-E091-4A63-9DD3-587C4AE5F9CF}" srcOrd="2" destOrd="0" parTransId="{159EB2EE-278C-4FD4-8CA5-DE76C5E52EA0}" sibTransId="{C33A5CA4-B4AF-4CF3-BC56-BC1EAC5E2CB1}"/>
    <dgm:cxn modelId="{4A6D0841-800E-4DB9-9395-087B26B0AC1C}" type="presOf" srcId="{747BDFB2-EDE2-4BC8-BFF8-CC486A77AF73}" destId="{903243CF-0C7F-4F1D-B347-EC0ADB1D9A2F}" srcOrd="1"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79981F45-A92B-4FD8-BE28-128F727309DD}" type="presOf" srcId="{747BDFB2-EDE2-4BC8-BFF8-CC486A77AF73}" destId="{37565E0F-4A72-48CB-BCD3-DA2C89FFF5B3}" srcOrd="0" destOrd="0" presId="urn:microsoft.com/office/officeart/2005/8/layout/matrix1"/>
    <dgm:cxn modelId="{6884C665-6B5D-4B2C-87FD-07B76BC85E1F}" type="presOf" srcId="{DDA195AB-76B4-4A86-9E6B-86311322048C}" destId="{127A9937-7513-4E16-997F-44D7B33E678F}" srcOrd="1" destOrd="0" presId="urn:microsoft.com/office/officeart/2005/8/layout/matrix1"/>
    <dgm:cxn modelId="{5D48194E-444D-498E-B560-62FC555E8F45}" type="presOf" srcId="{FD2D2DEE-E7A3-4E2B-BEC9-17EEBAB2937B}" destId="{39CADA23-7D20-4517-9F12-0D238D3AC979}" srcOrd="0" destOrd="0" presId="urn:microsoft.com/office/officeart/2005/8/layout/matrix1"/>
    <dgm:cxn modelId="{95D5E572-FE3A-4F4C-A62A-32803C87536C}" type="presOf" srcId="{F80A2F0F-E091-4A63-9DD3-587C4AE5F9CF}" destId="{8679835C-B16E-4AAD-AFED-5E6C6FC50B90}" srcOrd="0"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ED29F0AD-0E33-453F-B9F6-ED36BD029171}" type="presOf" srcId="{326075E8-D3C0-4571-AC72-054DA08A67B5}" destId="{10A74E40-EB02-48DF-AF3B-F71B0F32DC42}" srcOrd="1" destOrd="0" presId="urn:microsoft.com/office/officeart/2005/8/layout/matrix1"/>
    <dgm:cxn modelId="{02CAC4B0-8881-4569-BC5F-EF0B93ADC25E}" type="presOf" srcId="{6CAE4535-2339-4C85-B342-972FC6AA9BAF}" destId="{90C17D29-DAEC-4AB4-BF74-B4AAE7E28F2A}" srcOrd="0" destOrd="0" presId="urn:microsoft.com/office/officeart/2005/8/layout/matrix1"/>
    <dgm:cxn modelId="{C56D62BA-6726-4540-B207-E66C297F5884}" srcId="{6CAE4535-2339-4C85-B342-972FC6AA9BAF}" destId="{326075E8-D3C0-4571-AC72-054DA08A67B5}" srcOrd="3" destOrd="0" parTransId="{CD874573-880D-40D8-8505-C546865532F2}" sibTransId="{093834C1-18D4-4A15-A3C3-6AD6A3C80AC7}"/>
    <dgm:cxn modelId="{EBBF47D2-74FA-4C47-A509-E76991541827}" srcId="{6CAE4535-2339-4C85-B342-972FC6AA9BAF}" destId="{DDA195AB-76B4-4A86-9E6B-86311322048C}" srcOrd="0" destOrd="0" parTransId="{C65700BC-B65E-4D52-91F6-DCB221E27806}" sibTransId="{9DE98B44-796F-4125-91CE-D102335D1091}"/>
    <dgm:cxn modelId="{D5AF40D7-9656-40F0-8E71-965D7142D461}" type="presOf" srcId="{DDA195AB-76B4-4A86-9E6B-86311322048C}" destId="{34589BB5-C58C-4E84-8892-AF3EA331E6A5}" srcOrd="0" destOrd="0" presId="urn:microsoft.com/office/officeart/2005/8/layout/matrix1"/>
    <dgm:cxn modelId="{C4B5B1F9-39ED-49B7-9487-C1CD41A4784F}" type="presOf" srcId="{326075E8-D3C0-4571-AC72-054DA08A67B5}" destId="{9D50A7D5-9F9B-4E2C-A676-ECDEA39D9952}" srcOrd="0" destOrd="0" presId="urn:microsoft.com/office/officeart/2005/8/layout/matrix1"/>
    <dgm:cxn modelId="{D6AC43FE-D474-4083-934B-6E23B5A7BA73}" type="presOf" srcId="{F80A2F0F-E091-4A63-9DD3-587C4AE5F9CF}" destId="{7A26F70B-DF7B-4E48-B5FD-1C7A003702A8}" srcOrd="1" destOrd="0" presId="urn:microsoft.com/office/officeart/2005/8/layout/matrix1"/>
    <dgm:cxn modelId="{686F918D-C44C-4430-8CB0-A5EF892246F5}" type="presParOf" srcId="{39CADA23-7D20-4517-9F12-0D238D3AC979}" destId="{2DB8AFB3-BCD9-4229-B6B2-016AA654D728}" srcOrd="0" destOrd="0" presId="urn:microsoft.com/office/officeart/2005/8/layout/matrix1"/>
    <dgm:cxn modelId="{69FA6E84-503A-4080-92E9-241DCABE2AA6}" type="presParOf" srcId="{2DB8AFB3-BCD9-4229-B6B2-016AA654D728}" destId="{34589BB5-C58C-4E84-8892-AF3EA331E6A5}" srcOrd="0" destOrd="0" presId="urn:microsoft.com/office/officeart/2005/8/layout/matrix1"/>
    <dgm:cxn modelId="{B20F3F7B-B78B-47B8-A68A-C1DECF75285D}" type="presParOf" srcId="{2DB8AFB3-BCD9-4229-B6B2-016AA654D728}" destId="{127A9937-7513-4E16-997F-44D7B33E678F}" srcOrd="1" destOrd="0" presId="urn:microsoft.com/office/officeart/2005/8/layout/matrix1"/>
    <dgm:cxn modelId="{AD22EF60-238F-45C0-B790-7DB8BF8C7CD5}" type="presParOf" srcId="{2DB8AFB3-BCD9-4229-B6B2-016AA654D728}" destId="{37565E0F-4A72-48CB-BCD3-DA2C89FFF5B3}" srcOrd="2" destOrd="0" presId="urn:microsoft.com/office/officeart/2005/8/layout/matrix1"/>
    <dgm:cxn modelId="{D021519C-240A-4AA6-A58C-86C79C1374B1}" type="presParOf" srcId="{2DB8AFB3-BCD9-4229-B6B2-016AA654D728}" destId="{903243CF-0C7F-4F1D-B347-EC0ADB1D9A2F}" srcOrd="3" destOrd="0" presId="urn:microsoft.com/office/officeart/2005/8/layout/matrix1"/>
    <dgm:cxn modelId="{E0A0CF19-9EDE-4580-8E26-074F10F7E83B}" type="presParOf" srcId="{2DB8AFB3-BCD9-4229-B6B2-016AA654D728}" destId="{8679835C-B16E-4AAD-AFED-5E6C6FC50B90}" srcOrd="4" destOrd="0" presId="urn:microsoft.com/office/officeart/2005/8/layout/matrix1"/>
    <dgm:cxn modelId="{EC7E38C2-E96A-4C81-849A-6275B9A36BE7}" type="presParOf" srcId="{2DB8AFB3-BCD9-4229-B6B2-016AA654D728}" destId="{7A26F70B-DF7B-4E48-B5FD-1C7A003702A8}" srcOrd="5" destOrd="0" presId="urn:microsoft.com/office/officeart/2005/8/layout/matrix1"/>
    <dgm:cxn modelId="{4A43A8E5-3063-4091-BD6F-999D4BBA0F6D}" type="presParOf" srcId="{2DB8AFB3-BCD9-4229-B6B2-016AA654D728}" destId="{9D50A7D5-9F9B-4E2C-A676-ECDEA39D9952}" srcOrd="6" destOrd="0" presId="urn:microsoft.com/office/officeart/2005/8/layout/matrix1"/>
    <dgm:cxn modelId="{AA31BA93-3112-4870-B91A-D5B127A223BC}" type="presParOf" srcId="{2DB8AFB3-BCD9-4229-B6B2-016AA654D728}" destId="{10A74E40-EB02-48DF-AF3B-F71B0F32DC42}" srcOrd="7" destOrd="0" presId="urn:microsoft.com/office/officeart/2005/8/layout/matrix1"/>
    <dgm:cxn modelId="{7721E61A-FC3F-4433-9591-9225D6DE9E7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8B3E35C-4EC2-484C-AD32-50C800A11291}">
      <dgm:prSet phldrT="[Text]"/>
      <dgm:spPr/>
      <dgm:t>
        <a:bodyPr/>
        <a:lstStyle/>
        <a:p>
          <a:r>
            <a:rPr lang="en-GB" dirty="0"/>
            <a:t>Pastoral</a:t>
          </a:r>
        </a:p>
        <a:p>
          <a:r>
            <a:rPr lang="en-GB" dirty="0"/>
            <a:t>Support </a:t>
          </a:r>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dgm:spPr/>
      <dgm:t>
        <a:bodyPr/>
        <a:lstStyle/>
        <a:p>
          <a:r>
            <a:rPr lang="en-GB" dirty="0"/>
            <a:t>Counselling and support</a:t>
          </a:r>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dgm:spPr/>
      <dgm:t>
        <a:bodyPr/>
        <a:lstStyle/>
        <a:p>
          <a:r>
            <a:rPr lang="en-GB" dirty="0"/>
            <a:t>Family Support worker</a:t>
          </a:r>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94494E69-5D04-4C25-9452-4A86252654BC}">
      <dgm:prSet phldrT="[Text]"/>
      <dgm:spPr/>
      <dgm:t>
        <a:bodyPr/>
        <a:lstStyle/>
        <a:p>
          <a:r>
            <a:rPr lang="en-GB" dirty="0"/>
            <a:t>Home School Liaison</a:t>
          </a:r>
        </a:p>
      </dgm:t>
    </dgm:pt>
    <dgm:pt modelId="{89691A09-4EB2-49D3-9A06-A9D3149A06E1}" type="parTrans" cxnId="{7E509385-AB74-4BEF-982C-1E3B90CE84D2}">
      <dgm:prSet/>
      <dgm:spPr/>
      <dgm:t>
        <a:bodyPr/>
        <a:lstStyle/>
        <a:p>
          <a:endParaRPr lang="en-GB"/>
        </a:p>
      </dgm:t>
    </dgm:pt>
    <dgm:pt modelId="{AD408B38-6749-49A4-8888-BA2F9C7D7E74}" type="sibTrans" cxnId="{7E509385-AB74-4BEF-982C-1E3B90CE84D2}">
      <dgm:prSet/>
      <dgm:spPr/>
      <dgm:t>
        <a:bodyPr/>
        <a:lstStyle/>
        <a:p>
          <a:endParaRPr lang="en-GB"/>
        </a:p>
      </dgm:t>
    </dgm:pt>
    <dgm:pt modelId="{405CE9BF-C7DD-4719-A624-FDA3DE89FEEF}">
      <dgm:prSet phldrT="[Text]"/>
      <dgm:spPr/>
      <dgm:t>
        <a:bodyPr/>
        <a:lstStyle/>
        <a:p>
          <a:r>
            <a:rPr lang="en-GB" dirty="0"/>
            <a:t>EAL support in and out of class</a:t>
          </a:r>
        </a:p>
      </dgm:t>
    </dgm:pt>
    <dgm:pt modelId="{0F73CB4D-5AC1-457E-9D87-556CE071964B}" type="parTrans" cxnId="{FFCC91B5-B6F3-4E22-B370-4A5EB45A16FD}">
      <dgm:prSet/>
      <dgm:spPr/>
      <dgm:t>
        <a:bodyPr/>
        <a:lstStyle/>
        <a:p>
          <a:endParaRPr lang="en-GB"/>
        </a:p>
      </dgm:t>
    </dgm:pt>
    <dgm:pt modelId="{0EB47AA7-8B6F-4540-B12D-EAD0C1431D87}" type="sibTrans" cxnId="{FFCC91B5-B6F3-4E22-B370-4A5EB45A16FD}">
      <dgm:prSet/>
      <dgm:spPr/>
      <dgm:t>
        <a:bodyPr/>
        <a:lstStyle/>
        <a:p>
          <a:endParaRPr lang="en-GB"/>
        </a:p>
      </dgm:t>
    </dgm:pt>
    <dgm:pt modelId="{A4EF40D3-5DCE-46D7-9FB4-B2B42117E095}">
      <dgm:prSet/>
      <dgm:spPr/>
      <dgm:t>
        <a:bodyPr/>
        <a:lstStyle/>
        <a:p>
          <a:r>
            <a:rPr lang="en-GB" dirty="0"/>
            <a:t>Social skills Outdoor Education Group</a:t>
          </a:r>
        </a:p>
      </dgm:t>
    </dgm:pt>
    <dgm:pt modelId="{40B0E70F-DE15-43DB-999B-38FC6066BBF9}" type="parTrans" cxnId="{B683D76F-EE3B-4D85-9FA7-536F4B513337}">
      <dgm:prSet/>
      <dgm:spPr/>
      <dgm:t>
        <a:bodyPr/>
        <a:lstStyle/>
        <a:p>
          <a:endParaRPr lang="en-GB"/>
        </a:p>
      </dgm:t>
    </dgm:pt>
    <dgm:pt modelId="{15FF3998-3377-4146-A798-34C8B17AD7C7}" type="sibTrans" cxnId="{B683D76F-EE3B-4D85-9FA7-536F4B513337}">
      <dgm:prSet/>
      <dgm:spPr/>
      <dgm:t>
        <a:bodyPr/>
        <a:lstStyle/>
        <a:p>
          <a:endParaRPr lang="en-GB"/>
        </a:p>
      </dgm:t>
    </dgm:pt>
    <dgm:pt modelId="{873FC488-4DBF-47D1-96A2-85E956E3F64F}">
      <dgm:prSet/>
      <dgm:spPr/>
      <dgm:t>
        <a:bodyPr/>
        <a:lstStyle/>
        <a:p>
          <a:r>
            <a:rPr lang="en-GB"/>
            <a:t>Social Skills Cookery Group</a:t>
          </a:r>
        </a:p>
      </dgm:t>
    </dgm:pt>
    <dgm:pt modelId="{8BC8F272-A8B1-4D92-97AD-7C9D760EAE47}" type="parTrans" cxnId="{B8AEE043-BB96-4F7F-A0AE-6CB008832EBA}">
      <dgm:prSet/>
      <dgm:spPr/>
      <dgm:t>
        <a:bodyPr/>
        <a:lstStyle/>
        <a:p>
          <a:endParaRPr lang="en-GB"/>
        </a:p>
      </dgm:t>
    </dgm:pt>
    <dgm:pt modelId="{85D66BC3-C2F6-449A-92BC-7AB27BD4554C}" type="sibTrans" cxnId="{B8AEE043-BB96-4F7F-A0AE-6CB008832EBA}">
      <dgm:prSet/>
      <dgm:spPr/>
      <dgm:t>
        <a:bodyPr/>
        <a:lstStyle/>
        <a:p>
          <a:endParaRPr lang="en-GB"/>
        </a:p>
      </dgm:t>
    </dgm:pt>
    <dgm:pt modelId="{735A0E22-5573-4E4E-89DD-9734FCDD1CD4}">
      <dgm:prSet/>
      <dgm:spPr/>
      <dgm:t>
        <a:bodyPr/>
        <a:lstStyle/>
        <a:p>
          <a:r>
            <a:rPr lang="en-GB"/>
            <a:t>1 to 1 support in class</a:t>
          </a:r>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dgm:spPr/>
      <dgm:t>
        <a:bodyPr/>
        <a:lstStyle/>
        <a:p>
          <a:r>
            <a:rPr lang="en-GB"/>
            <a:t>1 to 1 support out of class</a:t>
          </a:r>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dgm:spPr/>
      <dgm:t>
        <a:bodyPr/>
        <a:lstStyle/>
        <a:p>
          <a:r>
            <a:rPr lang="en-GB" dirty="0"/>
            <a:t>Nurture Sessions</a:t>
          </a:r>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dgm:spPr/>
      <dgm:t>
        <a:bodyPr/>
        <a:lstStyle/>
        <a:p>
          <a:r>
            <a:rPr lang="en-GB"/>
            <a:t>School Council</a:t>
          </a:r>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dgm:spPr/>
      <dgm:t>
        <a:bodyPr/>
        <a:lstStyle/>
        <a:p>
          <a:r>
            <a:rPr lang="en-GB"/>
            <a:t>PSHE lessons</a:t>
          </a:r>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dgm:spPr/>
      <dgm:t>
        <a:bodyPr/>
        <a:lstStyle/>
        <a:p>
          <a:r>
            <a:rPr lang="en-GB"/>
            <a:t>Reading Buddies</a:t>
          </a:r>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dgm:spPr/>
      <dgm:t>
        <a:bodyPr/>
        <a:lstStyle/>
        <a:p>
          <a:r>
            <a:rPr lang="en-GB"/>
            <a:t>Behaviour support (group and 1 to 1)</a:t>
          </a:r>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pt>
    <dgm:pt modelId="{5E7CDC76-6DF1-4086-80F8-E0C849589A96}" type="pres">
      <dgm:prSet presAssocID="{28B3E35C-4EC2-484C-AD32-50C800A11291}" presName="centerShape" presStyleLbl="node0" presStyleIdx="0" presStyleCnt="1" custScaleX="277561" custScaleY="231381"/>
      <dgm:spPr/>
    </dgm:pt>
    <dgm:pt modelId="{43DEC115-E3BD-4124-838C-2CD7BF788353}" type="pres">
      <dgm:prSet presAssocID="{F03DF102-BAA8-492C-B6CA-EFC078ED36C0}" presName="parTrans" presStyleLbl="sibTrans2D1" presStyleIdx="0" presStyleCnt="13"/>
      <dgm:spPr/>
    </dgm:pt>
    <dgm:pt modelId="{FB11F6CC-50F9-4271-AA0C-DA82D7115162}" type="pres">
      <dgm:prSet presAssocID="{F03DF102-BAA8-492C-B6CA-EFC078ED36C0}" presName="connectorText" presStyleLbl="sibTrans2D1" presStyleIdx="0" presStyleCnt="13"/>
      <dgm:spPr/>
    </dgm:pt>
    <dgm:pt modelId="{CA44430F-9CCE-466A-8EF0-69214FF74C01}" type="pres">
      <dgm:prSet presAssocID="{CF3E7D35-BE03-4A6F-95E0-71B9531ED25F}" presName="node" presStyleLbl="node1" presStyleIdx="0" presStyleCnt="13">
        <dgm:presLayoutVars>
          <dgm:bulletEnabled val="1"/>
        </dgm:presLayoutVars>
      </dgm:prSet>
      <dgm:spPr/>
    </dgm:pt>
    <dgm:pt modelId="{4F9557BB-52C5-4189-90A7-F33266593606}" type="pres">
      <dgm:prSet presAssocID="{270B3419-7C1A-45E9-9DD9-423BD6EB90FB}" presName="parTrans" presStyleLbl="sibTrans2D1" presStyleIdx="1" presStyleCnt="13"/>
      <dgm:spPr/>
    </dgm:pt>
    <dgm:pt modelId="{FF5A9256-F867-491A-A02E-463147F2E704}" type="pres">
      <dgm:prSet presAssocID="{270B3419-7C1A-45E9-9DD9-423BD6EB90FB}" presName="connectorText" presStyleLbl="sibTrans2D1" presStyleIdx="1" presStyleCnt="13"/>
      <dgm:spPr/>
    </dgm:pt>
    <dgm:pt modelId="{304E7E43-735B-4759-802D-FC3501FF5042}" type="pres">
      <dgm:prSet presAssocID="{2BDC1B53-E581-4625-93E3-8060DE0A2239}" presName="node" presStyleLbl="node1" presStyleIdx="1" presStyleCnt="13">
        <dgm:presLayoutVars>
          <dgm:bulletEnabled val="1"/>
        </dgm:presLayoutVars>
      </dgm:prSet>
      <dgm:spPr/>
    </dgm:pt>
    <dgm:pt modelId="{F7102227-6EE0-489E-A826-CBA8B9BFDD91}" type="pres">
      <dgm:prSet presAssocID="{89691A09-4EB2-49D3-9A06-A9D3149A06E1}" presName="parTrans" presStyleLbl="sibTrans2D1" presStyleIdx="2" presStyleCnt="13"/>
      <dgm:spPr/>
    </dgm:pt>
    <dgm:pt modelId="{939AD1BC-D68A-45C8-9B8E-42C58EA4D7DE}" type="pres">
      <dgm:prSet presAssocID="{89691A09-4EB2-49D3-9A06-A9D3149A06E1}" presName="connectorText" presStyleLbl="sibTrans2D1" presStyleIdx="2" presStyleCnt="13"/>
      <dgm:spPr/>
    </dgm:pt>
    <dgm:pt modelId="{D68EB361-5299-4122-AC19-FD82A37FE5A3}" type="pres">
      <dgm:prSet presAssocID="{94494E69-5D04-4C25-9452-4A86252654BC}" presName="node" presStyleLbl="node1" presStyleIdx="2" presStyleCnt="13">
        <dgm:presLayoutVars>
          <dgm:bulletEnabled val="1"/>
        </dgm:presLayoutVars>
      </dgm:prSet>
      <dgm:spPr/>
    </dgm:pt>
    <dgm:pt modelId="{8B2CD679-BF4D-480D-A2B8-8E18E0E09AD8}" type="pres">
      <dgm:prSet presAssocID="{0F73CB4D-5AC1-457E-9D87-556CE071964B}" presName="parTrans" presStyleLbl="sibTrans2D1" presStyleIdx="3" presStyleCnt="13"/>
      <dgm:spPr/>
    </dgm:pt>
    <dgm:pt modelId="{FB37DCFC-9460-4A1D-A793-F0E872575515}" type="pres">
      <dgm:prSet presAssocID="{0F73CB4D-5AC1-457E-9D87-556CE071964B}" presName="connectorText" presStyleLbl="sibTrans2D1" presStyleIdx="3" presStyleCnt="13"/>
      <dgm:spPr/>
    </dgm:pt>
    <dgm:pt modelId="{20AECBAE-73D3-4DE0-A70E-4FD94F34AF5C}" type="pres">
      <dgm:prSet presAssocID="{405CE9BF-C7DD-4719-A624-FDA3DE89FEEF}" presName="node" presStyleLbl="node1" presStyleIdx="3" presStyleCnt="13">
        <dgm:presLayoutVars>
          <dgm:bulletEnabled val="1"/>
        </dgm:presLayoutVars>
      </dgm:prSet>
      <dgm:spPr/>
    </dgm:pt>
    <dgm:pt modelId="{5BA6EE74-8E36-487C-B3AA-CC266E175028}" type="pres">
      <dgm:prSet presAssocID="{40B0E70F-DE15-43DB-999B-38FC6066BBF9}" presName="parTrans" presStyleLbl="sibTrans2D1" presStyleIdx="4" presStyleCnt="13"/>
      <dgm:spPr/>
    </dgm:pt>
    <dgm:pt modelId="{45BD2CFF-3A6D-42CD-883C-46E92740B572}" type="pres">
      <dgm:prSet presAssocID="{40B0E70F-DE15-43DB-999B-38FC6066BBF9}" presName="connectorText" presStyleLbl="sibTrans2D1" presStyleIdx="4" presStyleCnt="13"/>
      <dgm:spPr/>
    </dgm:pt>
    <dgm:pt modelId="{45D0F26B-585B-41B5-9787-1948FE67F8C2}" type="pres">
      <dgm:prSet presAssocID="{A4EF40D3-5DCE-46D7-9FB4-B2B42117E095}" presName="node" presStyleLbl="node1" presStyleIdx="4" presStyleCnt="13">
        <dgm:presLayoutVars>
          <dgm:bulletEnabled val="1"/>
        </dgm:presLayoutVars>
      </dgm:prSet>
      <dgm:spPr/>
    </dgm:pt>
    <dgm:pt modelId="{BE067798-21CA-4DA6-9B85-A5447329AD8F}" type="pres">
      <dgm:prSet presAssocID="{8BC8F272-A8B1-4D92-97AD-7C9D760EAE47}" presName="parTrans" presStyleLbl="sibTrans2D1" presStyleIdx="5" presStyleCnt="13"/>
      <dgm:spPr/>
    </dgm:pt>
    <dgm:pt modelId="{AB59BF36-B19F-4A9A-BFC6-0886DD9B12DC}" type="pres">
      <dgm:prSet presAssocID="{8BC8F272-A8B1-4D92-97AD-7C9D760EAE47}" presName="connectorText" presStyleLbl="sibTrans2D1" presStyleIdx="5" presStyleCnt="13"/>
      <dgm:spPr/>
    </dgm:pt>
    <dgm:pt modelId="{A0E3DBB6-C5AF-44FA-A5E5-E90034A8CD32}" type="pres">
      <dgm:prSet presAssocID="{873FC488-4DBF-47D1-96A2-85E956E3F64F}" presName="node" presStyleLbl="node1" presStyleIdx="5" presStyleCnt="13">
        <dgm:presLayoutVars>
          <dgm:bulletEnabled val="1"/>
        </dgm:presLayoutVars>
      </dgm:prSet>
      <dgm:spPr/>
    </dgm:pt>
    <dgm:pt modelId="{66BBE3FE-8AD8-45D9-A911-77062F3F72C2}" type="pres">
      <dgm:prSet presAssocID="{5C87F1FA-3A8C-4E89-B77C-0FD9DB2E197A}" presName="parTrans" presStyleLbl="sibTrans2D1" presStyleIdx="6" presStyleCnt="13"/>
      <dgm:spPr/>
    </dgm:pt>
    <dgm:pt modelId="{D450F4B4-EE22-436A-86D1-2BC9B9DD6766}" type="pres">
      <dgm:prSet presAssocID="{5C87F1FA-3A8C-4E89-B77C-0FD9DB2E197A}" presName="connectorText" presStyleLbl="sibTrans2D1" presStyleIdx="6" presStyleCnt="13"/>
      <dgm:spPr/>
    </dgm:pt>
    <dgm:pt modelId="{607B7C03-165B-4396-8ECC-88D9F072AFAD}" type="pres">
      <dgm:prSet presAssocID="{735A0E22-5573-4E4E-89DD-9734FCDD1CD4}" presName="node" presStyleLbl="node1" presStyleIdx="6" presStyleCnt="13">
        <dgm:presLayoutVars>
          <dgm:bulletEnabled val="1"/>
        </dgm:presLayoutVars>
      </dgm:prSet>
      <dgm:spPr/>
    </dgm:pt>
    <dgm:pt modelId="{5C039BAD-EC3E-43A7-9DF0-29C5EE92A820}" type="pres">
      <dgm:prSet presAssocID="{C38B561D-7967-4C7B-B3B1-86D75CFBFCE7}" presName="parTrans" presStyleLbl="sibTrans2D1" presStyleIdx="7" presStyleCnt="13"/>
      <dgm:spPr/>
    </dgm:pt>
    <dgm:pt modelId="{01965A55-B80E-4D99-BBEB-FEEA6B231F36}" type="pres">
      <dgm:prSet presAssocID="{C38B561D-7967-4C7B-B3B1-86D75CFBFCE7}" presName="connectorText" presStyleLbl="sibTrans2D1" presStyleIdx="7" presStyleCnt="13"/>
      <dgm:spPr/>
    </dgm:pt>
    <dgm:pt modelId="{99750077-A5DB-4020-82B3-560FC7D17AC8}" type="pres">
      <dgm:prSet presAssocID="{7A7158CA-7F25-4C76-9E39-6827C6A55215}" presName="node" presStyleLbl="node1" presStyleIdx="7" presStyleCnt="13">
        <dgm:presLayoutVars>
          <dgm:bulletEnabled val="1"/>
        </dgm:presLayoutVars>
      </dgm:prSet>
      <dgm:spPr/>
    </dgm:pt>
    <dgm:pt modelId="{2CB3EE7E-EE2D-4903-A659-6ACE28B3AC05}" type="pres">
      <dgm:prSet presAssocID="{904FB747-363B-4C73-B57E-EA9229095F43}" presName="parTrans" presStyleLbl="sibTrans2D1" presStyleIdx="8" presStyleCnt="13"/>
      <dgm:spPr/>
    </dgm:pt>
    <dgm:pt modelId="{A73136D7-50FE-4811-A2DB-5CCAFD2B1C5E}" type="pres">
      <dgm:prSet presAssocID="{904FB747-363B-4C73-B57E-EA9229095F43}" presName="connectorText" presStyleLbl="sibTrans2D1" presStyleIdx="8" presStyleCnt="13"/>
      <dgm:spPr/>
    </dgm:pt>
    <dgm:pt modelId="{E1156476-72B7-4642-89D1-9D261ED09D23}" type="pres">
      <dgm:prSet presAssocID="{20940AB6-AEED-47E7-9C51-39091826EE4B}" presName="node" presStyleLbl="node1" presStyleIdx="8" presStyleCnt="13">
        <dgm:presLayoutVars>
          <dgm:bulletEnabled val="1"/>
        </dgm:presLayoutVars>
      </dgm:prSet>
      <dgm:spPr/>
    </dgm:pt>
    <dgm:pt modelId="{3FC8796E-A5A8-4F1C-B364-ADDA16257F6C}" type="pres">
      <dgm:prSet presAssocID="{6E3E0BA5-5EDE-436F-8237-3F5C4BA7C6D3}" presName="parTrans" presStyleLbl="sibTrans2D1" presStyleIdx="9" presStyleCnt="13"/>
      <dgm:spPr/>
    </dgm:pt>
    <dgm:pt modelId="{E7FB33BE-1088-4A7F-AAE8-35693858B886}" type="pres">
      <dgm:prSet presAssocID="{6E3E0BA5-5EDE-436F-8237-3F5C4BA7C6D3}" presName="connectorText" presStyleLbl="sibTrans2D1" presStyleIdx="9" presStyleCnt="13"/>
      <dgm:spPr/>
    </dgm:pt>
    <dgm:pt modelId="{C5652683-C36F-408F-8584-D6FE29A6524D}" type="pres">
      <dgm:prSet presAssocID="{154FAF22-EAA3-494E-9150-DCF026F92F13}" presName="node" presStyleLbl="node1" presStyleIdx="9" presStyleCnt="13">
        <dgm:presLayoutVars>
          <dgm:bulletEnabled val="1"/>
        </dgm:presLayoutVars>
      </dgm:prSet>
      <dgm:spPr/>
    </dgm:pt>
    <dgm:pt modelId="{4C31D045-AC0C-48EC-AF3E-CAAFFCC8CB24}" type="pres">
      <dgm:prSet presAssocID="{2B706165-C287-4FAB-9C95-7EC77AD8CE2F}" presName="parTrans" presStyleLbl="sibTrans2D1" presStyleIdx="10" presStyleCnt="13"/>
      <dgm:spPr/>
    </dgm:pt>
    <dgm:pt modelId="{B1F871B2-EA3D-4A84-B547-56301AE79AC3}" type="pres">
      <dgm:prSet presAssocID="{2B706165-C287-4FAB-9C95-7EC77AD8CE2F}" presName="connectorText" presStyleLbl="sibTrans2D1" presStyleIdx="10" presStyleCnt="13"/>
      <dgm:spPr/>
    </dgm:pt>
    <dgm:pt modelId="{EF7203B9-D6DE-438E-8761-90589D2C89E2}" type="pres">
      <dgm:prSet presAssocID="{A2C7A0D2-3072-446D-A8BD-7009FE8AEAFE}" presName="node" presStyleLbl="node1" presStyleIdx="10" presStyleCnt="13">
        <dgm:presLayoutVars>
          <dgm:bulletEnabled val="1"/>
        </dgm:presLayoutVars>
      </dgm:prSet>
      <dgm:spPr/>
    </dgm:pt>
    <dgm:pt modelId="{E6D26D01-1504-4FBD-BF0E-4182A06CC10A}" type="pres">
      <dgm:prSet presAssocID="{66A032A3-0AFC-4901-84C2-8D5D0DAC0752}" presName="parTrans" presStyleLbl="sibTrans2D1" presStyleIdx="11" presStyleCnt="13"/>
      <dgm:spPr/>
    </dgm:pt>
    <dgm:pt modelId="{3B846E45-D898-4ADA-8BEB-BD783DB3FEEC}" type="pres">
      <dgm:prSet presAssocID="{66A032A3-0AFC-4901-84C2-8D5D0DAC0752}" presName="connectorText" presStyleLbl="sibTrans2D1" presStyleIdx="11" presStyleCnt="13"/>
      <dgm:spPr/>
    </dgm:pt>
    <dgm:pt modelId="{23BD2B83-13C6-4A7C-8D31-34884F0800B2}" type="pres">
      <dgm:prSet presAssocID="{90BCD661-9139-441A-BE96-816DDC10B9B1}" presName="node" presStyleLbl="node1" presStyleIdx="11" presStyleCnt="13">
        <dgm:presLayoutVars>
          <dgm:bulletEnabled val="1"/>
        </dgm:presLayoutVars>
      </dgm:prSet>
      <dgm:spPr/>
    </dgm:pt>
    <dgm:pt modelId="{5143A559-2968-49B1-B697-AF6256D4C86B}" type="pres">
      <dgm:prSet presAssocID="{DE66D337-C8F3-4350-8BDB-D2CC8DF011D7}" presName="parTrans" presStyleLbl="sibTrans2D1" presStyleIdx="12" presStyleCnt="13"/>
      <dgm:spPr/>
    </dgm:pt>
    <dgm:pt modelId="{7351EC6D-6D33-4530-AE26-2C57359C5436}" type="pres">
      <dgm:prSet presAssocID="{DE66D337-C8F3-4350-8BDB-D2CC8DF011D7}" presName="connectorText" presStyleLbl="sibTrans2D1" presStyleIdx="12" presStyleCnt="13"/>
      <dgm:spPr/>
    </dgm:pt>
    <dgm:pt modelId="{EC6860EF-EA00-4491-A200-8C5F4512C586}" type="pres">
      <dgm:prSet presAssocID="{40A12F16-94AA-4273-90CF-DABA715C0F17}" presName="node" presStyleLbl="node1" presStyleIdx="12" presStyleCnt="13">
        <dgm:presLayoutVars>
          <dgm:bulletEnabled val="1"/>
        </dgm:presLayoutVars>
      </dgm:prSet>
      <dgm:spPr/>
    </dgm:pt>
  </dgm:ptLst>
  <dgm:cxnLst>
    <dgm:cxn modelId="{346C6B00-4032-49D9-A8DA-865B580F8D5D}" srcId="{28B3E35C-4EC2-484C-AD32-50C800A11291}" destId="{40A12F16-94AA-4273-90CF-DABA715C0F17}" srcOrd="12" destOrd="0" parTransId="{DE66D337-C8F3-4350-8BDB-D2CC8DF011D7}" sibTransId="{4F2FC764-B2D8-469A-BEEF-F4F6E9011156}"/>
    <dgm:cxn modelId="{A6494008-9F7A-46A9-8C8D-A7DE7059FAD2}" type="presOf" srcId="{C38B561D-7967-4C7B-B3B1-86D75CFBFCE7}" destId="{01965A55-B80E-4D99-BBEB-FEEA6B231F36}" srcOrd="1"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83F6A50C-21F3-49AF-AFE3-3C730910D331}" type="presOf" srcId="{40B0E70F-DE15-43DB-999B-38FC6066BBF9}" destId="{45BD2CFF-3A6D-42CD-883C-46E92740B572}" srcOrd="1" destOrd="0" presId="urn:microsoft.com/office/officeart/2005/8/layout/radial5"/>
    <dgm:cxn modelId="{9A87700E-ACCA-4704-8FC4-278BCF4D71C2}" type="presOf" srcId="{2BDC1B53-E581-4625-93E3-8060DE0A2239}" destId="{304E7E43-735B-4759-802D-FC3501FF5042}" srcOrd="0" destOrd="0" presId="urn:microsoft.com/office/officeart/2005/8/layout/radial5"/>
    <dgm:cxn modelId="{16594C0F-A2F6-4128-A441-B8C00294E5E6}" srcId="{28B3E35C-4EC2-484C-AD32-50C800A11291}" destId="{20940AB6-AEED-47E7-9C51-39091826EE4B}" srcOrd="8" destOrd="0" parTransId="{904FB747-363B-4C73-B57E-EA9229095F43}" sibTransId="{3980F85A-3DC0-46C3-9CBD-6FAAAECEE18B}"/>
    <dgm:cxn modelId="{5A0ABE10-97FA-46D6-BC24-3E52D2D65CA3}" srcId="{CD4AB6CB-DD8E-464E-BDE4-5E1DC95AFD18}" destId="{357225C6-6F34-48A7-B1EA-C148D1AEFFE0}" srcOrd="1" destOrd="0" parTransId="{F8C66C8B-7F24-4451-897B-8E7BA56376AC}" sibTransId="{974B235C-2515-4152-B3D0-6D717F18F97C}"/>
    <dgm:cxn modelId="{34389911-4C87-4987-B9EF-4059F7ACF28B}" srcId="{28B3E35C-4EC2-484C-AD32-50C800A11291}" destId="{7A7158CA-7F25-4C76-9E39-6827C6A55215}" srcOrd="7" destOrd="0" parTransId="{C38B561D-7967-4C7B-B3B1-86D75CFBFCE7}" sibTransId="{49529D9A-4CA8-43A6-9599-AA486C738167}"/>
    <dgm:cxn modelId="{F74E4C12-4496-4C85-A763-C88B5C48FCB7}" srcId="{28B3E35C-4EC2-484C-AD32-50C800A11291}" destId="{2BDC1B53-E581-4625-93E3-8060DE0A2239}" srcOrd="1" destOrd="0" parTransId="{270B3419-7C1A-45E9-9DD9-423BD6EB90FB}" sibTransId="{3FA885F8-4D13-4478-ACF4-28E01A11FB6B}"/>
    <dgm:cxn modelId="{D872B314-6D9D-4EF6-AC48-EF151F195570}" srcId="{28B3E35C-4EC2-484C-AD32-50C800A11291}" destId="{CF3E7D35-BE03-4A6F-95E0-71B9531ED25F}" srcOrd="0" destOrd="0" parTransId="{F03DF102-BAA8-492C-B6CA-EFC078ED36C0}" sibTransId="{142D8AF9-9B77-43E7-9C25-F3BD96E6214D}"/>
    <dgm:cxn modelId="{3DB8C814-88EE-4F28-9D9F-B2B0913AF5AE}" type="presOf" srcId="{6E3E0BA5-5EDE-436F-8237-3F5C4BA7C6D3}" destId="{3FC8796E-A5A8-4F1C-B364-ADDA16257F6C}" srcOrd="0" destOrd="0" presId="urn:microsoft.com/office/officeart/2005/8/layout/radial5"/>
    <dgm:cxn modelId="{C930A71F-5B4A-4B2B-90BC-3A1D7AFFC082}" type="presOf" srcId="{94494E69-5D04-4C25-9452-4A86252654BC}" destId="{D68EB361-5299-4122-AC19-FD82A37FE5A3}" srcOrd="0" destOrd="0" presId="urn:microsoft.com/office/officeart/2005/8/layout/radial5"/>
    <dgm:cxn modelId="{9C991A2B-52FE-4270-895E-7BAA54EE33DC}" srcId="{28B3E35C-4EC2-484C-AD32-50C800A11291}" destId="{154FAF22-EAA3-494E-9150-DCF026F92F13}" srcOrd="9" destOrd="0" parTransId="{6E3E0BA5-5EDE-436F-8237-3F5C4BA7C6D3}" sibTransId="{47F9F74E-0E36-4BBB-B7AA-FB2E9B656F9C}"/>
    <dgm:cxn modelId="{3A3E172E-4646-47D1-AAA0-821667B81931}" type="presOf" srcId="{DE66D337-C8F3-4350-8BDB-D2CC8DF011D7}" destId="{5143A559-2968-49B1-B697-AF6256D4C86B}" srcOrd="0"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8249D761-F03B-493E-960B-73769B099A00}" type="presOf" srcId="{270B3419-7C1A-45E9-9DD9-423BD6EB90FB}" destId="{FF5A9256-F867-491A-A02E-463147F2E704}" srcOrd="1" destOrd="0" presId="urn:microsoft.com/office/officeart/2005/8/layout/radial5"/>
    <dgm:cxn modelId="{B8AEE043-BB96-4F7F-A0AE-6CB008832EBA}" srcId="{28B3E35C-4EC2-484C-AD32-50C800A11291}" destId="{873FC488-4DBF-47D1-96A2-85E956E3F64F}" srcOrd="5" destOrd="0" parTransId="{8BC8F272-A8B1-4D92-97AD-7C9D760EAE47}" sibTransId="{85D66BC3-C2F6-449A-92BC-7AB27BD4554C}"/>
    <dgm:cxn modelId="{7A283345-612F-43B2-BE15-7B99B83DFC2B}" type="presOf" srcId="{2B706165-C287-4FAB-9C95-7EC77AD8CE2F}" destId="{4C31D045-AC0C-48EC-AF3E-CAAFFCC8CB24}" srcOrd="0" destOrd="0" presId="urn:microsoft.com/office/officeart/2005/8/layout/radial5"/>
    <dgm:cxn modelId="{D4E62247-5F6F-4885-BB15-B2FB5B1F4642}" srcId="{28B3E35C-4EC2-484C-AD32-50C800A11291}" destId="{A2C7A0D2-3072-446D-A8BD-7009FE8AEAFE}" srcOrd="10" destOrd="0" parTransId="{2B706165-C287-4FAB-9C95-7EC77AD8CE2F}" sibTransId="{B659E136-2FF6-4395-A0A1-74D344987BFA}"/>
    <dgm:cxn modelId="{04013A69-3417-4BBA-B0CA-FA22B660E698}" type="presOf" srcId="{A2C7A0D2-3072-446D-A8BD-7009FE8AEAFE}" destId="{EF7203B9-D6DE-438E-8761-90589D2C89E2}" srcOrd="0" destOrd="0" presId="urn:microsoft.com/office/officeart/2005/8/layout/radial5"/>
    <dgm:cxn modelId="{C7437A6E-A4DA-4107-971D-305F57C4AB14}" type="presOf" srcId="{66A032A3-0AFC-4901-84C2-8D5D0DAC0752}" destId="{3B846E45-D898-4ADA-8BEB-BD783DB3FEEC}" srcOrd="1" destOrd="0" presId="urn:microsoft.com/office/officeart/2005/8/layout/radial5"/>
    <dgm:cxn modelId="{B683D76F-EE3B-4D85-9FA7-536F4B513337}" srcId="{28B3E35C-4EC2-484C-AD32-50C800A11291}" destId="{A4EF40D3-5DCE-46D7-9FB4-B2B42117E095}" srcOrd="4" destOrd="0" parTransId="{40B0E70F-DE15-43DB-999B-38FC6066BBF9}" sibTransId="{15FF3998-3377-4146-A798-34C8B17AD7C7}"/>
    <dgm:cxn modelId="{7C6DDB53-5507-4F29-806D-115CF2BAD878}" type="presOf" srcId="{CD4AB6CB-DD8E-464E-BDE4-5E1DC95AFD18}" destId="{0EF51A3C-D6E8-4EA5-ACDD-C946F97C629D}" srcOrd="0" destOrd="0" presId="urn:microsoft.com/office/officeart/2005/8/layout/radial5"/>
    <dgm:cxn modelId="{15827575-A746-451E-AD0F-44281487701D}" type="presOf" srcId="{5C87F1FA-3A8C-4E89-B77C-0FD9DB2E197A}" destId="{66BBE3FE-8AD8-45D9-A911-77062F3F72C2}" srcOrd="0"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81ECC956-A3FB-441F-BB3B-5188888FF0A8}" type="presOf" srcId="{40B0E70F-DE15-43DB-999B-38FC6066BBF9}" destId="{5BA6EE74-8E36-487C-B3AA-CC266E175028}"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4100E780-5F42-48F7-8E2F-C3AB5C9B4F13}" type="presOf" srcId="{904FB747-363B-4C73-B57E-EA9229095F43}" destId="{A73136D7-50FE-4811-A2DB-5CCAFD2B1C5E}" srcOrd="1"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7E509385-AB74-4BEF-982C-1E3B90CE84D2}" srcId="{28B3E35C-4EC2-484C-AD32-50C800A11291}" destId="{94494E69-5D04-4C25-9452-4A86252654BC}" srcOrd="2" destOrd="0" parTransId="{89691A09-4EB2-49D3-9A06-A9D3149A06E1}" sibTransId="{AD408B38-6749-49A4-8888-BA2F9C7D7E74}"/>
    <dgm:cxn modelId="{CE67428C-9C10-4B2C-A6C4-25D556B005D5}" type="presOf" srcId="{A4EF40D3-5DCE-46D7-9FB4-B2B42117E095}" destId="{45D0F26B-585B-41B5-9787-1948FE67F8C2}" srcOrd="0" destOrd="0" presId="urn:microsoft.com/office/officeart/2005/8/layout/radial5"/>
    <dgm:cxn modelId="{16606F8C-162F-4A20-827A-71AF39066062}" type="presOf" srcId="{89691A09-4EB2-49D3-9A06-A9D3149A06E1}" destId="{F7102227-6EE0-489E-A826-CBA8B9BFDD91}" srcOrd="0"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A7106D9A-EDB7-4583-B78C-25E6291F4028}" type="presOf" srcId="{0F73CB4D-5AC1-457E-9D87-556CE071964B}" destId="{8B2CD679-BF4D-480D-A2B8-8E18E0E09AD8}" srcOrd="0" destOrd="0" presId="urn:microsoft.com/office/officeart/2005/8/layout/radial5"/>
    <dgm:cxn modelId="{0499749D-9F35-4CDF-AC9B-D5CEE07054F1}" type="presOf" srcId="{8BC8F272-A8B1-4D92-97AD-7C9D760EAE47}" destId="{AB59BF36-B19F-4A9A-BFC6-0886DD9B12DC}" srcOrd="1" destOrd="0" presId="urn:microsoft.com/office/officeart/2005/8/layout/radial5"/>
    <dgm:cxn modelId="{7BF46AA1-83B8-4DA8-BD7E-00649558BE0E}" type="presOf" srcId="{6E3E0BA5-5EDE-436F-8237-3F5C4BA7C6D3}" destId="{E7FB33BE-1088-4A7F-AAE8-35693858B886}" srcOrd="1" destOrd="0" presId="urn:microsoft.com/office/officeart/2005/8/layout/radial5"/>
    <dgm:cxn modelId="{BD43F2A1-C38C-4B06-A0D9-3528AAB40108}" type="presOf" srcId="{28B3E35C-4EC2-484C-AD32-50C800A11291}" destId="{5E7CDC76-6DF1-4086-80F8-E0C849589A96}" srcOrd="0"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FFCC91B5-B6F3-4E22-B370-4A5EB45A16FD}" srcId="{28B3E35C-4EC2-484C-AD32-50C800A11291}" destId="{405CE9BF-C7DD-4719-A624-FDA3DE89FEEF}" srcOrd="3" destOrd="0" parTransId="{0F73CB4D-5AC1-457E-9D87-556CE071964B}" sibTransId="{0EB47AA7-8B6F-4540-B12D-EAD0C1431D87}"/>
    <dgm:cxn modelId="{66AE95B5-F988-46E7-B0C6-EAFF6DE62FA1}" type="presOf" srcId="{873FC488-4DBF-47D1-96A2-85E956E3F64F}" destId="{A0E3DBB6-C5AF-44FA-A5E5-E90034A8CD32}" srcOrd="0"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EAABE1C7-5378-4AA3-9B16-E919351E694C}" type="presOf" srcId="{270B3419-7C1A-45E9-9DD9-423BD6EB90FB}" destId="{4F9557BB-52C5-4189-90A7-F33266593606}" srcOrd="0" destOrd="0" presId="urn:microsoft.com/office/officeart/2005/8/layout/radial5"/>
    <dgm:cxn modelId="{435109C9-8FDA-4AB1-85CD-674C0203A053}" srcId="{28B3E35C-4EC2-484C-AD32-50C800A11291}" destId="{735A0E22-5573-4E4E-89DD-9734FCDD1CD4}" srcOrd="6" destOrd="0" parTransId="{5C87F1FA-3A8C-4E89-B77C-0FD9DB2E197A}" sibTransId="{79221C34-FDBD-4FBE-8AE3-7BDFAE2D83CA}"/>
    <dgm:cxn modelId="{C55738C9-01DF-4A7C-AC7E-739628AC17B7}" type="presOf" srcId="{DE66D337-C8F3-4350-8BDB-D2CC8DF011D7}" destId="{7351EC6D-6D33-4530-AE26-2C57359C5436}" srcOrd="1"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73DCB2D3-12AE-4430-AC12-E03EDCEB90A5}" type="presOf" srcId="{20940AB6-AEED-47E7-9C51-39091826EE4B}" destId="{E1156476-72B7-4642-89D1-9D261ED09D23}" srcOrd="0" destOrd="0" presId="urn:microsoft.com/office/officeart/2005/8/layout/radial5"/>
    <dgm:cxn modelId="{A9A513E1-C1E1-42D7-8904-C414ABF01426}" type="presOf" srcId="{405CE9BF-C7DD-4719-A624-FDA3DE89FEEF}" destId="{20AECBAE-73D3-4DE0-A70E-4FD94F34AF5C}" srcOrd="0" destOrd="0" presId="urn:microsoft.com/office/officeart/2005/8/layout/radial5"/>
    <dgm:cxn modelId="{1A4B6BE3-7F52-4805-B8BF-BA5E5E6530EC}" type="presOf" srcId="{0F73CB4D-5AC1-457E-9D87-556CE071964B}" destId="{FB37DCFC-9460-4A1D-A793-F0E872575515}" srcOrd="1" destOrd="0" presId="urn:microsoft.com/office/officeart/2005/8/layout/radial5"/>
    <dgm:cxn modelId="{ECA924E4-DF2E-4FD7-99B6-B71AC05DF1ED}" srcId="{28B3E35C-4EC2-484C-AD32-50C800A11291}" destId="{90BCD661-9139-441A-BE96-816DDC10B9B1}" srcOrd="11" destOrd="0" parTransId="{66A032A3-0AFC-4901-84C2-8D5D0DAC0752}" sibTransId="{D7EE31D9-7D92-41E7-ABA2-10AFF1F2BD07}"/>
    <dgm:cxn modelId="{85DB2DE7-6C90-4508-816D-256046145899}" type="presOf" srcId="{89691A09-4EB2-49D3-9A06-A9D3149A06E1}" destId="{939AD1BC-D68A-45C8-9B8E-42C58EA4D7DE}" srcOrd="1"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58584BEF-81D6-41B1-BBA8-9600F8D7D52D}" type="presOf" srcId="{8BC8F272-A8B1-4D92-97AD-7C9D760EAE47}" destId="{BE067798-21CA-4DA6-9B85-A5447329AD8F}" srcOrd="0"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90229278-1C31-4436-B124-37E62ED0B9F6}" type="presParOf" srcId="{0EF51A3C-D6E8-4EA5-ACDD-C946F97C629D}" destId="{F7102227-6EE0-489E-A826-CBA8B9BFDD91}" srcOrd="5" destOrd="0" presId="urn:microsoft.com/office/officeart/2005/8/layout/radial5"/>
    <dgm:cxn modelId="{8A8BD9DD-79BC-4323-B8B8-1BA7FFD810F4}" type="presParOf" srcId="{F7102227-6EE0-489E-A826-CBA8B9BFDD91}" destId="{939AD1BC-D68A-45C8-9B8E-42C58EA4D7DE}" srcOrd="0" destOrd="0" presId="urn:microsoft.com/office/officeart/2005/8/layout/radial5"/>
    <dgm:cxn modelId="{7A806823-2926-4046-BA89-C7E5992BB0D2}" type="presParOf" srcId="{0EF51A3C-D6E8-4EA5-ACDD-C946F97C629D}" destId="{D68EB361-5299-4122-AC19-FD82A37FE5A3}" srcOrd="6" destOrd="0" presId="urn:microsoft.com/office/officeart/2005/8/layout/radial5"/>
    <dgm:cxn modelId="{F06E31C0-B31C-47DA-B6D4-C06B4B560D45}" type="presParOf" srcId="{0EF51A3C-D6E8-4EA5-ACDD-C946F97C629D}" destId="{8B2CD679-BF4D-480D-A2B8-8E18E0E09AD8}" srcOrd="7" destOrd="0" presId="urn:microsoft.com/office/officeart/2005/8/layout/radial5"/>
    <dgm:cxn modelId="{193341DD-1CED-43F6-B5E9-E97A83CD2590}" type="presParOf" srcId="{8B2CD679-BF4D-480D-A2B8-8E18E0E09AD8}" destId="{FB37DCFC-9460-4A1D-A793-F0E872575515}" srcOrd="0" destOrd="0" presId="urn:microsoft.com/office/officeart/2005/8/layout/radial5"/>
    <dgm:cxn modelId="{E14F97B5-D574-400E-83F0-C824A16E71D5}" type="presParOf" srcId="{0EF51A3C-D6E8-4EA5-ACDD-C946F97C629D}" destId="{20AECBAE-73D3-4DE0-A70E-4FD94F34AF5C}" srcOrd="8" destOrd="0" presId="urn:microsoft.com/office/officeart/2005/8/layout/radial5"/>
    <dgm:cxn modelId="{E25A9B2B-2132-44A3-B3B5-FEABD78431AE}" type="presParOf" srcId="{0EF51A3C-D6E8-4EA5-ACDD-C946F97C629D}" destId="{5BA6EE74-8E36-487C-B3AA-CC266E175028}" srcOrd="9" destOrd="0" presId="urn:microsoft.com/office/officeart/2005/8/layout/radial5"/>
    <dgm:cxn modelId="{86D9A2AB-4D6A-4F3F-98E5-EE47A4B53EA1}" type="presParOf" srcId="{5BA6EE74-8E36-487C-B3AA-CC266E175028}" destId="{45BD2CFF-3A6D-42CD-883C-46E92740B572}" srcOrd="0" destOrd="0" presId="urn:microsoft.com/office/officeart/2005/8/layout/radial5"/>
    <dgm:cxn modelId="{1453BD39-31EA-488A-917F-86282B457B79}" type="presParOf" srcId="{0EF51A3C-D6E8-4EA5-ACDD-C946F97C629D}" destId="{45D0F26B-585B-41B5-9787-1948FE67F8C2}" srcOrd="10" destOrd="0" presId="urn:microsoft.com/office/officeart/2005/8/layout/radial5"/>
    <dgm:cxn modelId="{3AE1A951-232A-46B8-8338-DD7D7DDC2BB4}" type="presParOf" srcId="{0EF51A3C-D6E8-4EA5-ACDD-C946F97C629D}" destId="{BE067798-21CA-4DA6-9B85-A5447329AD8F}" srcOrd="11" destOrd="0" presId="urn:microsoft.com/office/officeart/2005/8/layout/radial5"/>
    <dgm:cxn modelId="{94D53B26-A0FA-47DC-ABCC-29C7352450C0}" type="presParOf" srcId="{BE067798-21CA-4DA6-9B85-A5447329AD8F}" destId="{AB59BF36-B19F-4A9A-BFC6-0886DD9B12DC}" srcOrd="0" destOrd="0" presId="urn:microsoft.com/office/officeart/2005/8/layout/radial5"/>
    <dgm:cxn modelId="{3A564079-D9AA-43E8-B143-A0FA74BB4B42}" type="presParOf" srcId="{0EF51A3C-D6E8-4EA5-ACDD-C946F97C629D}" destId="{A0E3DBB6-C5AF-44FA-A5E5-E90034A8CD32}" srcOrd="12" destOrd="0" presId="urn:microsoft.com/office/officeart/2005/8/layout/radial5"/>
    <dgm:cxn modelId="{48E8E4D7-85BE-403B-A353-729D8E55A41F}" type="presParOf" srcId="{0EF51A3C-D6E8-4EA5-ACDD-C946F97C629D}" destId="{66BBE3FE-8AD8-45D9-A911-77062F3F72C2}" srcOrd="13"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14" destOrd="0" presId="urn:microsoft.com/office/officeart/2005/8/layout/radial5"/>
    <dgm:cxn modelId="{BA66D76C-60A9-4FDE-90CD-727489FAE256}" type="presParOf" srcId="{0EF51A3C-D6E8-4EA5-ACDD-C946F97C629D}" destId="{5C039BAD-EC3E-43A7-9DF0-29C5EE92A820}" srcOrd="15"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6" destOrd="0" presId="urn:microsoft.com/office/officeart/2005/8/layout/radial5"/>
    <dgm:cxn modelId="{4E2E17B7-B1E8-4136-A0F7-5AC64086F092}" type="presParOf" srcId="{0EF51A3C-D6E8-4EA5-ACDD-C946F97C629D}" destId="{2CB3EE7E-EE2D-4903-A659-6ACE28B3AC05}" srcOrd="17"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8" destOrd="0" presId="urn:microsoft.com/office/officeart/2005/8/layout/radial5"/>
    <dgm:cxn modelId="{692AA27B-D917-4905-A29B-E42B7EE9C055}" type="presParOf" srcId="{0EF51A3C-D6E8-4EA5-ACDD-C946F97C629D}" destId="{3FC8796E-A5A8-4F1C-B364-ADDA16257F6C}" srcOrd="19"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20" destOrd="0" presId="urn:microsoft.com/office/officeart/2005/8/layout/radial5"/>
    <dgm:cxn modelId="{F40AA995-B5E5-4085-B833-BB80D1EEEB37}" type="presParOf" srcId="{0EF51A3C-D6E8-4EA5-ACDD-C946F97C629D}" destId="{4C31D045-AC0C-48EC-AF3E-CAAFFCC8CB24}" srcOrd="21"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22" destOrd="0" presId="urn:microsoft.com/office/officeart/2005/8/layout/radial5"/>
    <dgm:cxn modelId="{2EE060C6-A5AB-4AC9-AEEA-2DF326C3891B}" type="presParOf" srcId="{0EF51A3C-D6E8-4EA5-ACDD-C946F97C629D}" destId="{E6D26D01-1504-4FBD-BF0E-4182A06CC10A}" srcOrd="23"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4" destOrd="0" presId="urn:microsoft.com/office/officeart/2005/8/layout/radial5"/>
    <dgm:cxn modelId="{DDA97D88-FBFB-433F-B015-1A6A8443210F}" type="presParOf" srcId="{0EF51A3C-D6E8-4EA5-ACDD-C946F97C629D}" destId="{5143A559-2968-49B1-B697-AF6256D4C86B}" srcOrd="25"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9578D9C6-25D5-42A3-A45B-B28E443EB875}">
      <dgm:prSet phldrT="[Text]" phldr="1"/>
      <dgm:spPr/>
      <dgm:t>
        <a:bodyPr/>
        <a:lstStyle/>
        <a:p>
          <a:endParaRPr lang="en-GB" dirty="0"/>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phldr="1"/>
      <dgm:spPr/>
      <dgm:t>
        <a:bodyPr/>
        <a:lstStyle/>
        <a:p>
          <a:endParaRPr lang="en-GB" dirty="0"/>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5BA9C9B7-E459-4E80-A65B-4DC61CE4DC7F}">
      <dgm:prSet/>
      <dgm:spPr/>
      <dgm:t>
        <a:bodyPr/>
        <a:lstStyle/>
        <a:p>
          <a:r>
            <a:rPr lang="en-GB" dirty="0" err="1"/>
            <a:t>SENCo</a:t>
          </a:r>
          <a:r>
            <a:rPr lang="en-GB" dirty="0"/>
            <a:t> may visit previous schools of children with Special Educational Needs</a:t>
          </a:r>
        </a:p>
      </dgm:t>
    </dgm:pt>
    <dgm:pt modelId="{B94DCE24-AFEF-4FF1-B028-AC64D13DEF70}" type="parTrans" cxnId="{E403803F-5F59-436C-8BEE-3E400B31CF5D}">
      <dgm:prSet/>
      <dgm:spPr/>
      <dgm:t>
        <a:bodyPr/>
        <a:lstStyle/>
        <a:p>
          <a:endParaRPr lang="en-GB"/>
        </a:p>
      </dgm:t>
    </dgm:pt>
    <dgm:pt modelId="{5AF26026-339D-49E0-A622-25EB24DAA02F}" type="sibTrans" cxnId="{E403803F-5F59-436C-8BEE-3E400B31CF5D}">
      <dgm:prSet/>
      <dgm:spPr/>
      <dgm:t>
        <a:bodyPr/>
        <a:lstStyle/>
        <a:p>
          <a:endParaRPr lang="en-GB"/>
        </a:p>
      </dgm:t>
    </dgm:pt>
    <dgm:pt modelId="{7115EE87-93C7-4E1F-A1C4-D5AE4829FFB4}">
      <dgm:prSet/>
      <dgm:spPr/>
      <dgm:t>
        <a:bodyPr/>
        <a:lstStyle/>
        <a:p>
          <a:r>
            <a:rPr lang="en-GB" dirty="0" err="1"/>
            <a:t>SENCo</a:t>
          </a:r>
          <a:r>
            <a:rPr lang="en-GB" dirty="0"/>
            <a:t> contacts the previous school to discuss particular needs and support the child has received </a:t>
          </a:r>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dgm:spPr/>
      <dgm:t>
        <a:bodyPr/>
        <a:lstStyle/>
        <a:p>
          <a:r>
            <a:rPr lang="en-GB"/>
            <a:t>The child visits the school with parents/carers </a:t>
          </a:r>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pt>
    <dgm:pt modelId="{80A8BB43-2704-4F47-A961-6A491F5AAE94}" type="pres">
      <dgm:prSet presAssocID="{6510BD76-2C6B-4766-92F6-C66B9B887EBB}" presName="diamond" presStyleLbl="bgShp" presStyleIdx="0" presStyleCnt="1"/>
      <dgm:spPr/>
    </dgm:pt>
    <dgm:pt modelId="{CD99DE37-38EF-4CAD-A0ED-9B8F7F46F246}" type="pres">
      <dgm:prSet presAssocID="{6510BD76-2C6B-4766-92F6-C66B9B887EBB}" presName="quad1" presStyleLbl="node1" presStyleIdx="0" presStyleCnt="4" custScaleX="107518" custLinFactNeighborX="-55895" custLinFactNeighborY="3956">
        <dgm:presLayoutVars>
          <dgm:chMax val="0"/>
          <dgm:chPref val="0"/>
          <dgm:bulletEnabled val="1"/>
        </dgm:presLayoutVars>
      </dgm:prSet>
      <dgm:spPr/>
    </dgm:pt>
    <dgm:pt modelId="{CCB915DC-5012-4613-B72A-CD0A692E2D78}" type="pres">
      <dgm:prSet presAssocID="{6510BD76-2C6B-4766-92F6-C66B9B887EBB}" presName="quad2" presStyleLbl="node1" presStyleIdx="1" presStyleCnt="4" custLinFactNeighborX="65689" custLinFactNeighborY="-984">
        <dgm:presLayoutVars>
          <dgm:chMax val="0"/>
          <dgm:chPref val="0"/>
          <dgm:bulletEnabled val="1"/>
        </dgm:presLayoutVars>
      </dgm:prSet>
      <dgm:spPr/>
    </dgm:pt>
    <dgm:pt modelId="{A2D5B8A7-DB3A-4226-A24D-1E744DDD5123}" type="pres">
      <dgm:prSet presAssocID="{6510BD76-2C6B-4766-92F6-C66B9B887EBB}" presName="quad3" presStyleLbl="node1" presStyleIdx="2" presStyleCnt="4" custScaleX="100000" custScaleY="95279" custLinFactNeighborX="-53275" custLinFactNeighborY="5481">
        <dgm:presLayoutVars>
          <dgm:chMax val="0"/>
          <dgm:chPref val="0"/>
          <dgm:bulletEnabled val="1"/>
        </dgm:presLayoutVars>
      </dgm:prSet>
      <dgm:spPr/>
    </dgm:pt>
    <dgm:pt modelId="{DF383C45-487E-415A-9AA9-62A260968483}" type="pres">
      <dgm:prSet presAssocID="{6510BD76-2C6B-4766-92F6-C66B9B887EBB}" presName="quad4" presStyleLbl="node1" presStyleIdx="3" presStyleCnt="4" custLinFactNeighborX="65689" custLinFactNeighborY="-3434">
        <dgm:presLayoutVars>
          <dgm:chMax val="0"/>
          <dgm:chPref val="0"/>
          <dgm:bulletEnabled val="1"/>
        </dgm:presLayoutVars>
      </dgm:prSet>
      <dgm:spPr/>
    </dgm:pt>
  </dgm:ptLst>
  <dgm:cxnLst>
    <dgm:cxn modelId="{F02A4609-AA62-47B4-A269-B7D95F21C01D}" type="presOf" srcId="{7115EE87-93C7-4E1F-A1C4-D5AE4829FFB4}" destId="{A2D5B8A7-DB3A-4226-A24D-1E744DDD5123}" srcOrd="0" destOrd="0" presId="urn:microsoft.com/office/officeart/2005/8/layout/matrix3"/>
    <dgm:cxn modelId="{F393C415-45C7-49C6-8AC3-EC4E391671B0}" srcId="{6510BD76-2C6B-4766-92F6-C66B9B887EBB}" destId="{9578D9C6-25D5-42A3-A45B-B28E443EB875}" srcOrd="0" destOrd="0" parTransId="{96787E68-0F0B-4C93-A214-76B3C53D75E5}" sibTransId="{44F8C774-E728-4283-85F2-DA163006CC2C}"/>
    <dgm:cxn modelId="{3D286F17-0F24-44CA-953B-407EB946AA96}" type="presOf" srcId="{6510BD76-2C6B-4766-92F6-C66B9B887EBB}" destId="{310450D0-EDA2-4507-9921-A5C1728C26D2}" srcOrd="0" destOrd="0" presId="urn:microsoft.com/office/officeart/2005/8/layout/matrix3"/>
    <dgm:cxn modelId="{BAFF3A2D-EB1E-45E5-B9B8-BE36843FCE41}" srcId="{6510BD76-2C6B-4766-92F6-C66B9B887EBB}" destId="{6517D84C-7FC2-47F9-A518-8DF6AE98DC85}" srcOrd="7" destOrd="0" parTransId="{EF608A82-4343-440B-9E9F-2033A8E26352}" sibTransId="{A09BE3FF-3738-4F5D-ABFC-613B6B8C9C86}"/>
    <dgm:cxn modelId="{78B41634-1915-4A52-8442-97EF7565E0BE}" srcId="{6510BD76-2C6B-4766-92F6-C66B9B887EBB}" destId="{8C0582AE-5187-4E7D-BABE-D20F908483EE}" srcOrd="5" destOrd="0" parTransId="{5B68A156-441B-4DF0-B264-A26EFD798062}" sibTransId="{86A13AB2-6553-4F38-AFDB-D77173CBA403}"/>
    <dgm:cxn modelId="{11A6CC36-418F-4FB2-A992-C2D2EDFE04D7}" srcId="{6510BD76-2C6B-4766-92F6-C66B9B887EBB}" destId="{F9C5499B-A480-436E-9826-64A9E197C761}" srcOrd="6" destOrd="0" parTransId="{2CBABE1D-38AD-4C2C-9EF0-1AEA14C8D127}" sibTransId="{F709B6B8-0A74-4536-AB08-94D18D4EE487}"/>
    <dgm:cxn modelId="{E403803F-5F59-436C-8BEE-3E400B31CF5D}" srcId="{6510BD76-2C6B-4766-92F6-C66B9B887EBB}" destId="{5BA9C9B7-E459-4E80-A65B-4DC61CE4DC7F}" srcOrd="3" destOrd="0" parTransId="{B94DCE24-AFEF-4FF1-B028-AC64D13DEF70}" sibTransId="{5AF26026-339D-49E0-A622-25EB24DAA02F}"/>
    <dgm:cxn modelId="{AFD6246A-105B-4B13-9DBA-EEE3D58F3341}" type="presOf" srcId="{9578D9C6-25D5-42A3-A45B-B28E443EB875}" destId="{CD99DE37-38EF-4CAD-A0ED-9B8F7F46F246}" srcOrd="0" destOrd="0" presId="urn:microsoft.com/office/officeart/2005/8/layout/matrix3"/>
    <dgm:cxn modelId="{5BC6E34A-96F5-4A87-A694-4D6247983826}" srcId="{6510BD76-2C6B-4766-92F6-C66B9B887EBB}" destId="{E3E0055E-3509-4729-A8A7-E86AED81FCEA}" srcOrd="4" destOrd="0" parTransId="{60F452CF-1A29-416A-BE80-78C82A3991CB}" sibTransId="{95E04E06-9330-4922-A18B-0DE95083AB26}"/>
    <dgm:cxn modelId="{999F418D-6FC1-4D92-BF28-5C28C814BF18}" srcId="{6510BD76-2C6B-4766-92F6-C66B9B887EBB}" destId="{5A23C618-9DF5-4B58-A1C7-DFCE001D4A9F}" srcOrd="8" destOrd="0" parTransId="{CC2CECD0-5AEC-4550-830F-F555B83E4DD1}" sibTransId="{D60846C7-5A8B-483B-9BA3-B209585835E6}"/>
    <dgm:cxn modelId="{21A757A8-B071-47B4-994C-E25C4CB1CC8A}" srcId="{6510BD76-2C6B-4766-92F6-C66B9B887EBB}" destId="{7115EE87-93C7-4E1F-A1C4-D5AE4829FFB4}" srcOrd="2" destOrd="0" parTransId="{9DA4154E-8AAE-44E9-A7A0-A82B39507D13}" sibTransId="{E1C4EC7F-81A9-49D2-BAD6-1F577F5A286E}"/>
    <dgm:cxn modelId="{C65D7BC1-FC60-4EC0-93A4-07A1286A49E4}" type="presOf" srcId="{5BA9C9B7-E459-4E80-A65B-4DC61CE4DC7F}" destId="{DF383C45-487E-415A-9AA9-62A260968483}" srcOrd="0" destOrd="0" presId="urn:microsoft.com/office/officeart/2005/8/layout/matrix3"/>
    <dgm:cxn modelId="{57930BE8-3537-4832-B863-E2B5E9B8A4C6}" type="presOf" srcId="{23101A44-FBD5-4520-9521-C169D71DBDBD}" destId="{CCB915DC-5012-4613-B72A-CD0A692E2D78}" srcOrd="0" destOrd="0" presId="urn:microsoft.com/office/officeart/2005/8/layout/matrix3"/>
    <dgm:cxn modelId="{12B50BFC-A444-4861-9E3E-C2679C269296}" srcId="{6510BD76-2C6B-4766-92F6-C66B9B887EBB}" destId="{23101A44-FBD5-4520-9521-C169D71DBDBD}" srcOrd="1" destOrd="0" parTransId="{1749618C-28B4-4B8C-A0CD-06E424EE5BE1}" sibTransId="{C4F3BE3B-364D-4B36-8E4F-385CBC11C0E6}"/>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8212BC-B724-4AF1-9C91-A8BCE148C3A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066BBF4C-A645-44AE-8ED4-05A70AC97C6E}">
      <dgm:prSet phldrT="[Text]"/>
      <dgm:spPr/>
      <dgm:t>
        <a:bodyPr/>
        <a:lstStyle/>
        <a:p>
          <a:r>
            <a:rPr lang="en-GB" dirty="0"/>
            <a:t>Comparison with National and Local Data</a:t>
          </a:r>
        </a:p>
      </dgm:t>
    </dgm:pt>
    <dgm:pt modelId="{84FD8879-4B60-4FE8-8F04-2F5094D12505}" type="parTrans" cxnId="{C83A4C60-5933-4290-9C6B-B898D4973AB9}">
      <dgm:prSet/>
      <dgm:spPr/>
      <dgm:t>
        <a:bodyPr/>
        <a:lstStyle/>
        <a:p>
          <a:endParaRPr lang="en-GB"/>
        </a:p>
      </dgm:t>
    </dgm:pt>
    <dgm:pt modelId="{272BAFE4-DE07-405B-A23C-53DD4D071A3C}" type="sibTrans" cxnId="{C83A4C60-5933-4290-9C6B-B898D4973AB9}">
      <dgm:prSet/>
      <dgm:spPr/>
      <dgm:t>
        <a:bodyPr/>
        <a:lstStyle/>
        <a:p>
          <a:endParaRPr lang="en-GB"/>
        </a:p>
      </dgm:t>
    </dgm:pt>
    <dgm:pt modelId="{6BB5969C-569D-4853-8331-BF3EA879D2C4}">
      <dgm:prSet phldrT="[Text]"/>
      <dgm:spPr/>
      <dgm:t>
        <a:bodyPr/>
        <a:lstStyle/>
        <a:p>
          <a:r>
            <a:rPr lang="en-GB" dirty="0"/>
            <a:t>The</a:t>
          </a:r>
          <a:r>
            <a:rPr lang="en-GB" baseline="0" dirty="0"/>
            <a:t> performance Management cycle, including lesson observations</a:t>
          </a:r>
          <a:endParaRPr lang="en-GB" dirty="0"/>
        </a:p>
      </dgm:t>
    </dgm:pt>
    <dgm:pt modelId="{834C20FB-C8AA-440A-9B57-58688477D175}" type="parTrans" cxnId="{4158A85B-43DE-427C-919E-3276E90E0B24}">
      <dgm:prSet/>
      <dgm:spPr/>
      <dgm:t>
        <a:bodyPr/>
        <a:lstStyle/>
        <a:p>
          <a:endParaRPr lang="en-GB"/>
        </a:p>
      </dgm:t>
    </dgm:pt>
    <dgm:pt modelId="{925C1CCB-BF97-40B3-A98E-BFAFEB2A8957}" type="sibTrans" cxnId="{4158A85B-43DE-427C-919E-3276E90E0B24}">
      <dgm:prSet/>
      <dgm:spPr/>
      <dgm:t>
        <a:bodyPr/>
        <a:lstStyle/>
        <a:p>
          <a:endParaRPr lang="en-GB"/>
        </a:p>
      </dgm:t>
    </dgm:pt>
    <dgm:pt modelId="{B667A7EF-00EF-4DF8-897D-7E1D059EBD28}">
      <dgm:prSet phldrT="[Text]"/>
      <dgm:spPr/>
      <dgm:t>
        <a:bodyPr/>
        <a:lstStyle/>
        <a:p>
          <a:r>
            <a:rPr lang="en-GB" dirty="0"/>
            <a:t>Examinations, which take place once a year.</a:t>
          </a:r>
        </a:p>
      </dgm:t>
    </dgm:pt>
    <dgm:pt modelId="{11BBE403-6FBA-4668-AB10-58189F40B708}" type="parTrans" cxnId="{E54F2789-64A7-420C-9358-E8C0F8044250}">
      <dgm:prSet/>
      <dgm:spPr/>
      <dgm:t>
        <a:bodyPr/>
        <a:lstStyle/>
        <a:p>
          <a:endParaRPr lang="en-GB"/>
        </a:p>
      </dgm:t>
    </dgm:pt>
    <dgm:pt modelId="{F59791A5-40BD-407B-8BAC-6E8DA7C162CF}" type="sibTrans" cxnId="{E54F2789-64A7-420C-9358-E8C0F8044250}">
      <dgm:prSet/>
      <dgm:spPr/>
      <dgm:t>
        <a:bodyPr/>
        <a:lstStyle/>
        <a:p>
          <a:endParaRPr lang="en-GB"/>
        </a:p>
      </dgm:t>
    </dgm:pt>
    <dgm:pt modelId="{F6803021-3D49-4D5A-998D-3D14EDCE7580}">
      <dgm:prSet phldrT="[Text]"/>
      <dgm:spPr/>
      <dgm:t>
        <a:bodyPr/>
        <a:lstStyle/>
        <a:p>
          <a:r>
            <a:rPr lang="en-GB" dirty="0"/>
            <a:t>Pupil Interviews</a:t>
          </a:r>
        </a:p>
      </dgm:t>
    </dgm:pt>
    <dgm:pt modelId="{A87E4E75-D64F-405E-8FA3-763215007DF0}" type="parTrans" cxnId="{7E453DB3-1E02-457B-B7AB-B6AB830225F9}">
      <dgm:prSet/>
      <dgm:spPr/>
      <dgm:t>
        <a:bodyPr/>
        <a:lstStyle/>
        <a:p>
          <a:endParaRPr lang="en-GB"/>
        </a:p>
      </dgm:t>
    </dgm:pt>
    <dgm:pt modelId="{33AFA41D-FA80-4852-B9B8-A05EF596B211}" type="sibTrans" cxnId="{7E453DB3-1E02-457B-B7AB-B6AB830225F9}">
      <dgm:prSet/>
      <dgm:spPr/>
      <dgm:t>
        <a:bodyPr/>
        <a:lstStyle/>
        <a:p>
          <a:endParaRPr lang="en-GB"/>
        </a:p>
      </dgm:t>
    </dgm:pt>
    <dgm:pt modelId="{CAC4372E-DD50-46CD-B4A1-622C5515FDC1}">
      <dgm:prSet phldrT="[Text]"/>
      <dgm:spPr/>
      <dgm:t>
        <a:bodyPr/>
        <a:lstStyle/>
        <a:p>
          <a:r>
            <a:rPr lang="en-GB" dirty="0"/>
            <a:t>Parent consultations</a:t>
          </a:r>
        </a:p>
      </dgm:t>
    </dgm:pt>
    <dgm:pt modelId="{64C47474-3C25-41D5-903B-5711FAF6389B}" type="parTrans" cxnId="{9CF39C21-DE68-4CDD-B978-7ACB6EC04065}">
      <dgm:prSet/>
      <dgm:spPr/>
      <dgm:t>
        <a:bodyPr/>
        <a:lstStyle/>
        <a:p>
          <a:endParaRPr lang="en-GB"/>
        </a:p>
      </dgm:t>
    </dgm:pt>
    <dgm:pt modelId="{92EAF9D3-56F8-4CEE-9143-FF142B89365A}" type="sibTrans" cxnId="{9CF39C21-DE68-4CDD-B978-7ACB6EC04065}">
      <dgm:prSet/>
      <dgm:spPr/>
      <dgm:t>
        <a:bodyPr/>
        <a:lstStyle/>
        <a:p>
          <a:endParaRPr lang="en-GB"/>
        </a:p>
      </dgm:t>
    </dgm:pt>
    <dgm:pt modelId="{64658D14-A427-4C75-82B6-137562923DA4}">
      <dgm:prSet phldrT="[Text]"/>
      <dgm:spPr/>
      <dgm:t>
        <a:bodyPr/>
        <a:lstStyle/>
        <a:p>
          <a:r>
            <a:rPr lang="en-GB" dirty="0"/>
            <a:t>GWT quality assurance arrangements </a:t>
          </a:r>
        </a:p>
      </dgm:t>
    </dgm:pt>
    <dgm:pt modelId="{0B739082-CB6F-4697-B285-DFD96AF54272}" type="parTrans" cxnId="{6E1888C8-EBDF-4909-942A-45234FC552C4}">
      <dgm:prSet/>
      <dgm:spPr/>
      <dgm:t>
        <a:bodyPr/>
        <a:lstStyle/>
        <a:p>
          <a:endParaRPr lang="en-GB"/>
        </a:p>
      </dgm:t>
    </dgm:pt>
    <dgm:pt modelId="{35342D41-BED6-4B8F-836C-EC979BA83264}" type="sibTrans" cxnId="{6E1888C8-EBDF-4909-942A-45234FC552C4}">
      <dgm:prSet/>
      <dgm:spPr/>
      <dgm:t>
        <a:bodyPr/>
        <a:lstStyle/>
        <a:p>
          <a:endParaRPr lang="en-GB"/>
        </a:p>
      </dgm:t>
    </dgm:pt>
    <dgm:pt modelId="{5DE4D64A-06C3-46BE-8E58-36A9628C3987}">
      <dgm:prSet phldrT="[Text]"/>
      <dgm:spPr/>
      <dgm:t>
        <a:bodyPr/>
        <a:lstStyle/>
        <a:p>
          <a:r>
            <a:rPr lang="en-GB" dirty="0"/>
            <a:t>Monitoring and Impact of interventions, including analysis</a:t>
          </a:r>
        </a:p>
      </dgm:t>
    </dgm:pt>
    <dgm:pt modelId="{79D3FA6C-241F-49FD-B71F-93E646934D0F}" type="parTrans" cxnId="{C648081B-4035-431D-A23B-936E7F8DFB63}">
      <dgm:prSet/>
      <dgm:spPr/>
      <dgm:t>
        <a:bodyPr/>
        <a:lstStyle/>
        <a:p>
          <a:endParaRPr lang="en-GB"/>
        </a:p>
      </dgm:t>
    </dgm:pt>
    <dgm:pt modelId="{534E596F-6086-4C32-B7B2-17CD07E4CDC3}" type="sibTrans" cxnId="{C648081B-4035-431D-A23B-936E7F8DFB63}">
      <dgm:prSet/>
      <dgm:spPr/>
      <dgm:t>
        <a:bodyPr/>
        <a:lstStyle/>
        <a:p>
          <a:endParaRPr lang="en-GB"/>
        </a:p>
      </dgm:t>
    </dgm:pt>
    <dgm:pt modelId="{3777544B-B05F-4A35-B99B-6569AEFA5AE8}" type="pres">
      <dgm:prSet presAssocID="{118212BC-B724-4AF1-9C91-A8BCE148C3A6}" presName="Name0" presStyleCnt="0">
        <dgm:presLayoutVars>
          <dgm:chMax val="1"/>
          <dgm:chPref val="1"/>
          <dgm:dir/>
          <dgm:animOne val="branch"/>
          <dgm:animLvl val="lvl"/>
        </dgm:presLayoutVars>
      </dgm:prSet>
      <dgm:spPr/>
    </dgm:pt>
    <dgm:pt modelId="{0622E988-3223-4C5D-9C9B-20E59FDDF50B}" type="pres">
      <dgm:prSet presAssocID="{066BBF4C-A645-44AE-8ED4-05A70AC97C6E}" presName="Parent" presStyleLbl="node0" presStyleIdx="0" presStyleCnt="1">
        <dgm:presLayoutVars>
          <dgm:chMax val="6"/>
          <dgm:chPref val="6"/>
        </dgm:presLayoutVars>
      </dgm:prSet>
      <dgm:spPr/>
    </dgm:pt>
    <dgm:pt modelId="{2D6604F8-8A02-4BDD-8B00-234E821984AD}" type="pres">
      <dgm:prSet presAssocID="{6BB5969C-569D-4853-8331-BF3EA879D2C4}" presName="Accent1" presStyleCnt="0"/>
      <dgm:spPr/>
    </dgm:pt>
    <dgm:pt modelId="{0B6336A2-39AB-4673-BBE6-9932A890FB2F}" type="pres">
      <dgm:prSet presAssocID="{6BB5969C-569D-4853-8331-BF3EA879D2C4}" presName="Accent" presStyleLbl="bgShp" presStyleIdx="0" presStyleCnt="6"/>
      <dgm:spPr/>
    </dgm:pt>
    <dgm:pt modelId="{5A0B2017-F446-4EBD-9DE6-CB880BBE5F94}" type="pres">
      <dgm:prSet presAssocID="{6BB5969C-569D-4853-8331-BF3EA879D2C4}" presName="Child1" presStyleLbl="node1" presStyleIdx="0" presStyleCnt="6">
        <dgm:presLayoutVars>
          <dgm:chMax val="0"/>
          <dgm:chPref val="0"/>
          <dgm:bulletEnabled val="1"/>
        </dgm:presLayoutVars>
      </dgm:prSet>
      <dgm:spPr/>
    </dgm:pt>
    <dgm:pt modelId="{E722CBA9-C2D0-4D95-BD55-9CB432DB51E5}" type="pres">
      <dgm:prSet presAssocID="{B667A7EF-00EF-4DF8-897D-7E1D059EBD28}" presName="Accent2" presStyleCnt="0"/>
      <dgm:spPr/>
    </dgm:pt>
    <dgm:pt modelId="{9F6F9BAF-2542-4C75-A6E7-F790BBBECA13}" type="pres">
      <dgm:prSet presAssocID="{B667A7EF-00EF-4DF8-897D-7E1D059EBD28}" presName="Accent" presStyleLbl="bgShp" presStyleIdx="1" presStyleCnt="6"/>
      <dgm:spPr/>
    </dgm:pt>
    <dgm:pt modelId="{E16ED81B-18D3-41C2-95C5-538C05BEAD02}" type="pres">
      <dgm:prSet presAssocID="{B667A7EF-00EF-4DF8-897D-7E1D059EBD28}" presName="Child2" presStyleLbl="node1" presStyleIdx="1" presStyleCnt="6">
        <dgm:presLayoutVars>
          <dgm:chMax val="0"/>
          <dgm:chPref val="0"/>
          <dgm:bulletEnabled val="1"/>
        </dgm:presLayoutVars>
      </dgm:prSet>
      <dgm:spPr/>
    </dgm:pt>
    <dgm:pt modelId="{359B7194-9772-42FE-910E-560F52621203}" type="pres">
      <dgm:prSet presAssocID="{F6803021-3D49-4D5A-998D-3D14EDCE7580}" presName="Accent3" presStyleCnt="0"/>
      <dgm:spPr/>
    </dgm:pt>
    <dgm:pt modelId="{BB15AC85-ED90-4E26-9CC7-B3B724784DC6}" type="pres">
      <dgm:prSet presAssocID="{F6803021-3D49-4D5A-998D-3D14EDCE7580}" presName="Accent" presStyleLbl="bgShp" presStyleIdx="2" presStyleCnt="6"/>
      <dgm:spPr/>
    </dgm:pt>
    <dgm:pt modelId="{8222CB9E-90A7-434E-9115-5350F1722B06}" type="pres">
      <dgm:prSet presAssocID="{F6803021-3D49-4D5A-998D-3D14EDCE7580}" presName="Child3" presStyleLbl="node1" presStyleIdx="2" presStyleCnt="6">
        <dgm:presLayoutVars>
          <dgm:chMax val="0"/>
          <dgm:chPref val="0"/>
          <dgm:bulletEnabled val="1"/>
        </dgm:presLayoutVars>
      </dgm:prSet>
      <dgm:spPr/>
    </dgm:pt>
    <dgm:pt modelId="{9E90646C-36BC-44E4-B8C9-168DC699E0BF}" type="pres">
      <dgm:prSet presAssocID="{CAC4372E-DD50-46CD-B4A1-622C5515FDC1}" presName="Accent4" presStyleCnt="0"/>
      <dgm:spPr/>
    </dgm:pt>
    <dgm:pt modelId="{9AD2E093-2118-4401-BE45-B364836392FF}" type="pres">
      <dgm:prSet presAssocID="{CAC4372E-DD50-46CD-B4A1-622C5515FDC1}" presName="Accent" presStyleLbl="bgShp" presStyleIdx="3" presStyleCnt="6"/>
      <dgm:spPr/>
    </dgm:pt>
    <dgm:pt modelId="{93F1B299-E67A-48CB-874F-F465F295AA6F}" type="pres">
      <dgm:prSet presAssocID="{CAC4372E-DD50-46CD-B4A1-622C5515FDC1}" presName="Child4" presStyleLbl="node1" presStyleIdx="3" presStyleCnt="6">
        <dgm:presLayoutVars>
          <dgm:chMax val="0"/>
          <dgm:chPref val="0"/>
          <dgm:bulletEnabled val="1"/>
        </dgm:presLayoutVars>
      </dgm:prSet>
      <dgm:spPr/>
    </dgm:pt>
    <dgm:pt modelId="{07775E9C-469E-43E4-A039-CF357C6B2222}" type="pres">
      <dgm:prSet presAssocID="{64658D14-A427-4C75-82B6-137562923DA4}" presName="Accent5" presStyleCnt="0"/>
      <dgm:spPr/>
    </dgm:pt>
    <dgm:pt modelId="{FAE46442-E5B9-4CCA-9FF1-E18794BF932D}" type="pres">
      <dgm:prSet presAssocID="{64658D14-A427-4C75-82B6-137562923DA4}" presName="Accent" presStyleLbl="bgShp" presStyleIdx="4" presStyleCnt="6"/>
      <dgm:spPr/>
    </dgm:pt>
    <dgm:pt modelId="{5C20B15A-899B-4FB5-9D34-CFFA15B18E98}" type="pres">
      <dgm:prSet presAssocID="{64658D14-A427-4C75-82B6-137562923DA4}" presName="Child5" presStyleLbl="node1" presStyleIdx="4" presStyleCnt="6">
        <dgm:presLayoutVars>
          <dgm:chMax val="0"/>
          <dgm:chPref val="0"/>
          <dgm:bulletEnabled val="1"/>
        </dgm:presLayoutVars>
      </dgm:prSet>
      <dgm:spPr/>
    </dgm:pt>
    <dgm:pt modelId="{4AA0C4A5-548A-4AA7-AC42-3ADEDBFBF7E6}" type="pres">
      <dgm:prSet presAssocID="{5DE4D64A-06C3-46BE-8E58-36A9628C3987}" presName="Accent6" presStyleCnt="0"/>
      <dgm:spPr/>
    </dgm:pt>
    <dgm:pt modelId="{74FAA7A5-C9E1-4B8C-A8F8-3A5DAA0E18C5}" type="pres">
      <dgm:prSet presAssocID="{5DE4D64A-06C3-46BE-8E58-36A9628C3987}" presName="Accent" presStyleLbl="bgShp" presStyleIdx="5" presStyleCnt="6"/>
      <dgm:spPr/>
    </dgm:pt>
    <dgm:pt modelId="{BB550911-3F44-4376-BABC-A86906E0A0D0}" type="pres">
      <dgm:prSet presAssocID="{5DE4D64A-06C3-46BE-8E58-36A9628C3987}" presName="Child6" presStyleLbl="node1" presStyleIdx="5" presStyleCnt="6" custLinFactNeighborX="-3015" custLinFactNeighborY="242">
        <dgm:presLayoutVars>
          <dgm:chMax val="0"/>
          <dgm:chPref val="0"/>
          <dgm:bulletEnabled val="1"/>
        </dgm:presLayoutVars>
      </dgm:prSet>
      <dgm:spPr/>
    </dgm:pt>
  </dgm:ptLst>
  <dgm:cxnLst>
    <dgm:cxn modelId="{D4748618-9BDC-46DE-A608-63F6C92A1D5E}" type="presOf" srcId="{118212BC-B724-4AF1-9C91-A8BCE148C3A6}" destId="{3777544B-B05F-4A35-B99B-6569AEFA5AE8}" srcOrd="0" destOrd="0" presId="urn:microsoft.com/office/officeart/2011/layout/HexagonRadial"/>
    <dgm:cxn modelId="{C648081B-4035-431D-A23B-936E7F8DFB63}" srcId="{066BBF4C-A645-44AE-8ED4-05A70AC97C6E}" destId="{5DE4D64A-06C3-46BE-8E58-36A9628C3987}" srcOrd="5" destOrd="0" parTransId="{79D3FA6C-241F-49FD-B71F-93E646934D0F}" sibTransId="{534E596F-6086-4C32-B7B2-17CD07E4CDC3}"/>
    <dgm:cxn modelId="{9CF39C21-DE68-4CDD-B978-7ACB6EC04065}" srcId="{066BBF4C-A645-44AE-8ED4-05A70AC97C6E}" destId="{CAC4372E-DD50-46CD-B4A1-622C5515FDC1}" srcOrd="3" destOrd="0" parTransId="{64C47474-3C25-41D5-903B-5711FAF6389B}" sibTransId="{92EAF9D3-56F8-4CEE-9143-FF142B89365A}"/>
    <dgm:cxn modelId="{4158A85B-43DE-427C-919E-3276E90E0B24}" srcId="{066BBF4C-A645-44AE-8ED4-05A70AC97C6E}" destId="{6BB5969C-569D-4853-8331-BF3EA879D2C4}" srcOrd="0" destOrd="0" parTransId="{834C20FB-C8AA-440A-9B57-58688477D175}" sibTransId="{925C1CCB-BF97-40B3-A98E-BFAFEB2A8957}"/>
    <dgm:cxn modelId="{C83A4C60-5933-4290-9C6B-B898D4973AB9}" srcId="{118212BC-B724-4AF1-9C91-A8BCE148C3A6}" destId="{066BBF4C-A645-44AE-8ED4-05A70AC97C6E}" srcOrd="0" destOrd="0" parTransId="{84FD8879-4B60-4FE8-8F04-2F5094D12505}" sibTransId="{272BAFE4-DE07-405B-A23C-53DD4D071A3C}"/>
    <dgm:cxn modelId="{73DBDB41-776E-4E78-913A-52391C38DACD}" type="presOf" srcId="{6BB5969C-569D-4853-8331-BF3EA879D2C4}" destId="{5A0B2017-F446-4EBD-9DE6-CB880BBE5F94}" srcOrd="0" destOrd="0" presId="urn:microsoft.com/office/officeart/2011/layout/HexagonRadial"/>
    <dgm:cxn modelId="{33B2A46C-311E-400A-B33F-27D5CE450FD0}" type="presOf" srcId="{B667A7EF-00EF-4DF8-897D-7E1D059EBD28}" destId="{E16ED81B-18D3-41C2-95C5-538C05BEAD02}" srcOrd="0" destOrd="0" presId="urn:microsoft.com/office/officeart/2011/layout/HexagonRadial"/>
    <dgm:cxn modelId="{51B6EE54-AAC3-4990-B23D-61FA1207C950}" type="presOf" srcId="{066BBF4C-A645-44AE-8ED4-05A70AC97C6E}" destId="{0622E988-3223-4C5D-9C9B-20E59FDDF50B}" srcOrd="0" destOrd="0" presId="urn:microsoft.com/office/officeart/2011/layout/HexagonRadial"/>
    <dgm:cxn modelId="{E54F2789-64A7-420C-9358-E8C0F8044250}" srcId="{066BBF4C-A645-44AE-8ED4-05A70AC97C6E}" destId="{B667A7EF-00EF-4DF8-897D-7E1D059EBD28}" srcOrd="1" destOrd="0" parTransId="{11BBE403-6FBA-4668-AB10-58189F40B708}" sibTransId="{F59791A5-40BD-407B-8BAC-6E8DA7C162CF}"/>
    <dgm:cxn modelId="{7E453DB3-1E02-457B-B7AB-B6AB830225F9}" srcId="{066BBF4C-A645-44AE-8ED4-05A70AC97C6E}" destId="{F6803021-3D49-4D5A-998D-3D14EDCE7580}" srcOrd="2" destOrd="0" parTransId="{A87E4E75-D64F-405E-8FA3-763215007DF0}" sibTransId="{33AFA41D-FA80-4852-B9B8-A05EF596B211}"/>
    <dgm:cxn modelId="{4B9EA9C0-A0DB-4D07-9962-DF35525FDA92}" type="presOf" srcId="{CAC4372E-DD50-46CD-B4A1-622C5515FDC1}" destId="{93F1B299-E67A-48CB-874F-F465F295AA6F}" srcOrd="0" destOrd="0" presId="urn:microsoft.com/office/officeart/2011/layout/HexagonRadial"/>
    <dgm:cxn modelId="{3D2812C8-4793-4ACE-BEDF-8D5A7C3BAE2D}" type="presOf" srcId="{5DE4D64A-06C3-46BE-8E58-36A9628C3987}" destId="{BB550911-3F44-4376-BABC-A86906E0A0D0}" srcOrd="0" destOrd="0" presId="urn:microsoft.com/office/officeart/2011/layout/HexagonRadial"/>
    <dgm:cxn modelId="{6E1888C8-EBDF-4909-942A-45234FC552C4}" srcId="{066BBF4C-A645-44AE-8ED4-05A70AC97C6E}" destId="{64658D14-A427-4C75-82B6-137562923DA4}" srcOrd="4" destOrd="0" parTransId="{0B739082-CB6F-4697-B285-DFD96AF54272}" sibTransId="{35342D41-BED6-4B8F-836C-EC979BA83264}"/>
    <dgm:cxn modelId="{E0B18BC8-0862-4B37-B634-9F94334529ED}" type="presOf" srcId="{64658D14-A427-4C75-82B6-137562923DA4}" destId="{5C20B15A-899B-4FB5-9D34-CFFA15B18E98}" srcOrd="0" destOrd="0" presId="urn:microsoft.com/office/officeart/2011/layout/HexagonRadial"/>
    <dgm:cxn modelId="{630C28E0-B55A-44B6-960F-DCC95877A4C4}" type="presOf" srcId="{F6803021-3D49-4D5A-998D-3D14EDCE7580}" destId="{8222CB9E-90A7-434E-9115-5350F1722B06}" srcOrd="0" destOrd="0" presId="urn:microsoft.com/office/officeart/2011/layout/HexagonRadial"/>
    <dgm:cxn modelId="{1F81D049-BBFC-4931-A8F4-9AD688C94823}" type="presParOf" srcId="{3777544B-B05F-4A35-B99B-6569AEFA5AE8}" destId="{0622E988-3223-4C5D-9C9B-20E59FDDF50B}" srcOrd="0" destOrd="0" presId="urn:microsoft.com/office/officeart/2011/layout/HexagonRadial"/>
    <dgm:cxn modelId="{25BD76E1-96CE-4C8F-81BA-4AA08C137259}" type="presParOf" srcId="{3777544B-B05F-4A35-B99B-6569AEFA5AE8}" destId="{2D6604F8-8A02-4BDD-8B00-234E821984AD}" srcOrd="1" destOrd="0" presId="urn:microsoft.com/office/officeart/2011/layout/HexagonRadial"/>
    <dgm:cxn modelId="{842AF9AF-2807-4356-AF94-364D8D141008}" type="presParOf" srcId="{2D6604F8-8A02-4BDD-8B00-234E821984AD}" destId="{0B6336A2-39AB-4673-BBE6-9932A890FB2F}" srcOrd="0" destOrd="0" presId="urn:microsoft.com/office/officeart/2011/layout/HexagonRadial"/>
    <dgm:cxn modelId="{962ED945-8592-491F-9004-BF0C2CD40D61}" type="presParOf" srcId="{3777544B-B05F-4A35-B99B-6569AEFA5AE8}" destId="{5A0B2017-F446-4EBD-9DE6-CB880BBE5F94}" srcOrd="2" destOrd="0" presId="urn:microsoft.com/office/officeart/2011/layout/HexagonRadial"/>
    <dgm:cxn modelId="{47D09333-0538-4655-8490-1D98E3BBA8EA}" type="presParOf" srcId="{3777544B-B05F-4A35-B99B-6569AEFA5AE8}" destId="{E722CBA9-C2D0-4D95-BD55-9CB432DB51E5}" srcOrd="3" destOrd="0" presId="urn:microsoft.com/office/officeart/2011/layout/HexagonRadial"/>
    <dgm:cxn modelId="{105138B6-B5AF-4938-9948-3105C0900AC4}" type="presParOf" srcId="{E722CBA9-C2D0-4D95-BD55-9CB432DB51E5}" destId="{9F6F9BAF-2542-4C75-A6E7-F790BBBECA13}" srcOrd="0" destOrd="0" presId="urn:microsoft.com/office/officeart/2011/layout/HexagonRadial"/>
    <dgm:cxn modelId="{F1F34299-B079-4D9B-A751-C186FC7B7269}" type="presParOf" srcId="{3777544B-B05F-4A35-B99B-6569AEFA5AE8}" destId="{E16ED81B-18D3-41C2-95C5-538C05BEAD02}" srcOrd="4" destOrd="0" presId="urn:microsoft.com/office/officeart/2011/layout/HexagonRadial"/>
    <dgm:cxn modelId="{BE8A4CB9-0505-4282-ACB5-52FA0C64B6B6}" type="presParOf" srcId="{3777544B-B05F-4A35-B99B-6569AEFA5AE8}" destId="{359B7194-9772-42FE-910E-560F52621203}" srcOrd="5" destOrd="0" presId="urn:microsoft.com/office/officeart/2011/layout/HexagonRadial"/>
    <dgm:cxn modelId="{5C47D9C7-EB06-482F-B306-40A4C9E1DCDB}" type="presParOf" srcId="{359B7194-9772-42FE-910E-560F52621203}" destId="{BB15AC85-ED90-4E26-9CC7-B3B724784DC6}" srcOrd="0" destOrd="0" presId="urn:microsoft.com/office/officeart/2011/layout/HexagonRadial"/>
    <dgm:cxn modelId="{417A7084-B50F-4A9D-9358-C4B4848FF716}" type="presParOf" srcId="{3777544B-B05F-4A35-B99B-6569AEFA5AE8}" destId="{8222CB9E-90A7-434E-9115-5350F1722B06}" srcOrd="6" destOrd="0" presId="urn:microsoft.com/office/officeart/2011/layout/HexagonRadial"/>
    <dgm:cxn modelId="{E0320D6B-3984-491E-838E-7F8C6B62B704}" type="presParOf" srcId="{3777544B-B05F-4A35-B99B-6569AEFA5AE8}" destId="{9E90646C-36BC-44E4-B8C9-168DC699E0BF}" srcOrd="7" destOrd="0" presId="urn:microsoft.com/office/officeart/2011/layout/HexagonRadial"/>
    <dgm:cxn modelId="{D4CA1BD8-0F6E-4D34-8306-D2EE975919DA}" type="presParOf" srcId="{9E90646C-36BC-44E4-B8C9-168DC699E0BF}" destId="{9AD2E093-2118-4401-BE45-B364836392FF}" srcOrd="0" destOrd="0" presId="urn:microsoft.com/office/officeart/2011/layout/HexagonRadial"/>
    <dgm:cxn modelId="{2EC0DA94-780F-4BE0-B33B-05DB010F56E6}" type="presParOf" srcId="{3777544B-B05F-4A35-B99B-6569AEFA5AE8}" destId="{93F1B299-E67A-48CB-874F-F465F295AA6F}" srcOrd="8" destOrd="0" presId="urn:microsoft.com/office/officeart/2011/layout/HexagonRadial"/>
    <dgm:cxn modelId="{E5C7C9E7-A220-4F24-8CA9-EF6DEF9A177E}" type="presParOf" srcId="{3777544B-B05F-4A35-B99B-6569AEFA5AE8}" destId="{07775E9C-469E-43E4-A039-CF357C6B2222}" srcOrd="9" destOrd="0" presId="urn:microsoft.com/office/officeart/2011/layout/HexagonRadial"/>
    <dgm:cxn modelId="{10A99FE1-A468-49D8-B36A-142CED2D8415}" type="presParOf" srcId="{07775E9C-469E-43E4-A039-CF357C6B2222}" destId="{FAE46442-E5B9-4CCA-9FF1-E18794BF932D}" srcOrd="0" destOrd="0" presId="urn:microsoft.com/office/officeart/2011/layout/HexagonRadial"/>
    <dgm:cxn modelId="{96015AB8-3A15-4028-99ED-9F992B3C276C}" type="presParOf" srcId="{3777544B-B05F-4A35-B99B-6569AEFA5AE8}" destId="{5C20B15A-899B-4FB5-9D34-CFFA15B18E98}" srcOrd="10" destOrd="0" presId="urn:microsoft.com/office/officeart/2011/layout/HexagonRadial"/>
    <dgm:cxn modelId="{37D6EC5E-B64D-4DCE-A77D-20F57FAFDD39}" type="presParOf" srcId="{3777544B-B05F-4A35-B99B-6569AEFA5AE8}" destId="{4AA0C4A5-548A-4AA7-AC42-3ADEDBFBF7E6}" srcOrd="11" destOrd="0" presId="urn:microsoft.com/office/officeart/2011/layout/HexagonRadial"/>
    <dgm:cxn modelId="{D8FC487F-729E-4E47-9F01-F02801D46DFF}" type="presParOf" srcId="{4AA0C4A5-548A-4AA7-AC42-3ADEDBFBF7E6}" destId="{74FAA7A5-C9E1-4B8C-A8F8-3A5DAA0E18C5}" srcOrd="0" destOrd="0" presId="urn:microsoft.com/office/officeart/2011/layout/HexagonRadial"/>
    <dgm:cxn modelId="{2FDB7BB0-40B3-4848-85B7-BFB5CFD1B275}" type="presParOf" srcId="{3777544B-B05F-4A35-B99B-6569AEFA5AE8}" destId="{BB550911-3F44-4376-BABC-A86906E0A0D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AE3D-FDC9-4B25-8010-C328210E87CC}">
      <dsp:nvSpPr>
        <dsp:cNvPr id="0" name=""/>
        <dsp:cNvSpPr/>
      </dsp:nvSpPr>
      <dsp:spPr>
        <a:xfrm>
          <a:off x="621068" y="0"/>
          <a:ext cx="7038782"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DF593-482F-497E-81B9-A14A9A6838CC}">
      <dsp:nvSpPr>
        <dsp:cNvPr id="0" name=""/>
        <dsp:cNvSpPr/>
      </dsp:nvSpPr>
      <dsp:spPr>
        <a:xfrm>
          <a:off x="8895" y="1219199"/>
          <a:ext cx="2665421" cy="162560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Firstly, raise any concerns with your child’s class teacher. </a:t>
          </a:r>
        </a:p>
      </dsp:txBody>
      <dsp:txXfrm>
        <a:off x="88250" y="1298554"/>
        <a:ext cx="2506711" cy="1466890"/>
      </dsp:txXfrm>
    </dsp:sp>
    <dsp:sp modelId="{D3D61EAA-F915-419B-81C7-7C1120B16D61}">
      <dsp:nvSpPr>
        <dsp:cNvPr id="0" name=""/>
        <dsp:cNvSpPr/>
      </dsp:nvSpPr>
      <dsp:spPr>
        <a:xfrm>
          <a:off x="2807749" y="1219199"/>
          <a:ext cx="2665421" cy="162560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Senior Managers and the Inclusion Manager will always be happy to talk to you either face to face, by phone, or by email.</a:t>
          </a:r>
        </a:p>
      </dsp:txBody>
      <dsp:txXfrm>
        <a:off x="2887104" y="1298554"/>
        <a:ext cx="2506711" cy="1466890"/>
      </dsp:txXfrm>
    </dsp:sp>
    <dsp:sp modelId="{E86511F7-42DF-4AEC-9716-30469C29EB5F}">
      <dsp:nvSpPr>
        <dsp:cNvPr id="0" name=""/>
        <dsp:cNvSpPr/>
      </dsp:nvSpPr>
      <dsp:spPr>
        <a:xfrm>
          <a:off x="5606603" y="1219199"/>
          <a:ext cx="2665421" cy="162560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If you are still not happy, please feel free to contact the Head Teacher to discuss your concerns.</a:t>
          </a:r>
        </a:p>
      </dsp:txBody>
      <dsp:txXfrm>
        <a:off x="5685958" y="1298554"/>
        <a:ext cx="2506711" cy="146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0BAE-8879-4E4E-8D82-D0675695281A}">
      <dsp:nvSpPr>
        <dsp:cNvPr id="0" name=""/>
        <dsp:cNvSpPr/>
      </dsp:nvSpPr>
      <dsp:spPr>
        <a:xfrm>
          <a:off x="301915"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We will provide skilled additional adults to support children, where appropriate.</a:t>
          </a:r>
        </a:p>
      </dsp:txBody>
      <dsp:txXfrm>
        <a:off x="301915" y="2059"/>
        <a:ext cx="2494999" cy="1496999"/>
      </dsp:txXfrm>
    </dsp:sp>
    <dsp:sp modelId="{9D962076-26FF-4DD6-BB46-060AE10CAF7D}">
      <dsp:nvSpPr>
        <dsp:cNvPr id="0" name=""/>
        <dsp:cNvSpPr/>
      </dsp:nvSpPr>
      <dsp:spPr>
        <a:xfrm>
          <a:off x="3046415"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We will have flexible arrangements to meet the individual needs of children who attend enrichment opportunities. </a:t>
          </a:r>
        </a:p>
      </dsp:txBody>
      <dsp:txXfrm>
        <a:off x="3046415" y="2059"/>
        <a:ext cx="2494999" cy="1496999"/>
      </dsp:txXfrm>
    </dsp:sp>
    <dsp:sp modelId="{D6D8CE1D-ADAD-4366-95A4-1C7CA07F715E}">
      <dsp:nvSpPr>
        <dsp:cNvPr id="0" name=""/>
        <dsp:cNvSpPr/>
      </dsp:nvSpPr>
      <dsp:spPr>
        <a:xfrm>
          <a:off x="5790914"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Accessing enrichment opportunities will be discussed with parents/ carers and any other external agencies so that accessibility needs are met.</a:t>
          </a:r>
        </a:p>
      </dsp:txBody>
      <dsp:txXfrm>
        <a:off x="5790914" y="2059"/>
        <a:ext cx="2494999" cy="1496999"/>
      </dsp:txXfrm>
    </dsp:sp>
    <dsp:sp modelId="{587BD26F-68D3-4178-B96C-807B2DB624BB}">
      <dsp:nvSpPr>
        <dsp:cNvPr id="0" name=""/>
        <dsp:cNvSpPr/>
      </dsp:nvSpPr>
      <dsp:spPr>
        <a:xfrm>
          <a:off x="1674165" y="1748558"/>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We will carry out additional risk assessments and training all adults working with children who have specific needs.</a:t>
          </a:r>
        </a:p>
      </dsp:txBody>
      <dsp:txXfrm>
        <a:off x="1674165" y="1748558"/>
        <a:ext cx="2494999" cy="1496999"/>
      </dsp:txXfrm>
    </dsp:sp>
    <dsp:sp modelId="{A14A6D83-45E2-4A33-8C2B-914FEF00BC03}">
      <dsp:nvSpPr>
        <dsp:cNvPr id="0" name=""/>
        <dsp:cNvSpPr/>
      </dsp:nvSpPr>
      <dsp:spPr>
        <a:xfrm>
          <a:off x="4418664" y="1748558"/>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We will  look at adult to child ratios and additional resources that may be needed to support individual children when out of school for an educational or residential visit.</a:t>
          </a:r>
        </a:p>
      </dsp:txBody>
      <dsp:txXfrm>
        <a:off x="4418664" y="1748558"/>
        <a:ext cx="2494999" cy="1496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1185595" y="2526"/>
          <a:ext cx="2951187" cy="189626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All pupils with SEN are taught a full range of subjects by teachers with training and experience of adapting lessons to make them accessible but appropriately challenging for all pupils. Pupils have access to all aspects of the curriculum unless otherwise stated in a published EHC  plan.</a:t>
          </a:r>
        </a:p>
      </dsp:txBody>
      <dsp:txXfrm>
        <a:off x="1185595" y="2526"/>
        <a:ext cx="2951187" cy="1896266"/>
      </dsp:txXfrm>
    </dsp:sp>
    <dsp:sp modelId="{C9FE3D5E-830F-49A7-A711-B86CBC263560}">
      <dsp:nvSpPr>
        <dsp:cNvPr id="0" name=""/>
        <dsp:cNvSpPr/>
      </dsp:nvSpPr>
      <dsp:spPr>
        <a:xfrm>
          <a:off x="4397182" y="2526"/>
          <a:ext cx="2842157" cy="189626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quality of every teachers’ provision for pupils with SEN is observed, monitored and challenged as part of the academy’s quality assurance processes and the teachers’ annual performance management arrangements.  </a:t>
          </a:r>
        </a:p>
      </dsp:txBody>
      <dsp:txXfrm>
        <a:off x="4397182" y="2526"/>
        <a:ext cx="2842157" cy="1896266"/>
      </dsp:txXfrm>
    </dsp:sp>
    <dsp:sp modelId="{5DD480F9-2276-45D8-B621-32EE24404758}">
      <dsp:nvSpPr>
        <dsp:cNvPr id="0" name=""/>
        <dsp:cNvSpPr/>
      </dsp:nvSpPr>
      <dsp:spPr>
        <a:xfrm>
          <a:off x="46073"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academy provides regular training throughout the year to support teachers in addressing specific SEN ensuring that pupils receive ‘quality first teaching’. </a:t>
          </a:r>
        </a:p>
      </dsp:txBody>
      <dsp:txXfrm>
        <a:off x="46073" y="2159192"/>
        <a:ext cx="2603996" cy="1958512"/>
      </dsp:txXfrm>
    </dsp:sp>
    <dsp:sp modelId="{2613875C-1381-42B5-8F81-6A0789E1BD87}">
      <dsp:nvSpPr>
        <dsp:cNvPr id="0" name=""/>
        <dsp:cNvSpPr/>
      </dsp:nvSpPr>
      <dsp:spPr>
        <a:xfrm>
          <a:off x="2910469"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Our aim is to encourage and prepare all pupils to  become  independent learners. </a:t>
          </a:r>
        </a:p>
      </dsp:txBody>
      <dsp:txXfrm>
        <a:off x="2910469" y="2159192"/>
        <a:ext cx="2603996" cy="1958512"/>
      </dsp:txXfrm>
    </dsp:sp>
    <dsp:sp modelId="{C34C4DD0-1B26-48DE-A7A8-5C854B07A6AB}">
      <dsp:nvSpPr>
        <dsp:cNvPr id="0" name=""/>
        <dsp:cNvSpPr/>
      </dsp:nvSpPr>
      <dsp:spPr>
        <a:xfrm>
          <a:off x="5774865"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Some classes provide additional support in the classroom  to help pupils access the lessons. Special Access Arrangements may be put in place for examinations. Targeted pupils  may access additional learning opportunities to help them catch up. </a:t>
          </a:r>
        </a:p>
      </dsp:txBody>
      <dsp:txXfrm>
        <a:off x="5774865" y="2159192"/>
        <a:ext cx="2603996" cy="195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304F-ADCE-46CC-849E-AA00BC72F603}">
      <dsp:nvSpPr>
        <dsp:cNvPr id="0" name=""/>
        <dsp:cNvSpPr/>
      </dsp:nvSpPr>
      <dsp:spPr>
        <a:xfrm>
          <a:off x="2573"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Adult support where appropriate</a:t>
          </a:r>
        </a:p>
      </dsp:txBody>
      <dsp:txXfrm>
        <a:off x="2573" y="617032"/>
        <a:ext cx="2041820" cy="1225092"/>
      </dsp:txXfrm>
    </dsp:sp>
    <dsp:sp modelId="{B44ABCB5-BF93-437B-852A-210BC51CCC30}">
      <dsp:nvSpPr>
        <dsp:cNvPr id="0" name=""/>
        <dsp:cNvSpPr/>
      </dsp:nvSpPr>
      <dsp:spPr>
        <a:xfrm>
          <a:off x="2248576"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Flexible groupings</a:t>
          </a:r>
        </a:p>
      </dsp:txBody>
      <dsp:txXfrm>
        <a:off x="2248576" y="617032"/>
        <a:ext cx="2041820" cy="1225092"/>
      </dsp:txXfrm>
    </dsp:sp>
    <dsp:sp modelId="{614F0440-DEC8-4457-89F1-17A6C1514905}">
      <dsp:nvSpPr>
        <dsp:cNvPr id="0" name=""/>
        <dsp:cNvSpPr/>
      </dsp:nvSpPr>
      <dsp:spPr>
        <a:xfrm>
          <a:off x="4494579"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 wide range of visual and multi sensory resources</a:t>
          </a:r>
        </a:p>
      </dsp:txBody>
      <dsp:txXfrm>
        <a:off x="4494579" y="617032"/>
        <a:ext cx="2041820" cy="1225092"/>
      </dsp:txXfrm>
    </dsp:sp>
    <dsp:sp modelId="{88A66828-153B-4505-9E11-3645EEEEDDF3}">
      <dsp:nvSpPr>
        <dsp:cNvPr id="0" name=""/>
        <dsp:cNvSpPr/>
      </dsp:nvSpPr>
      <dsp:spPr>
        <a:xfrm>
          <a:off x="6740581"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Appropriate teaching approach for a child’s needs </a:t>
          </a:r>
          <a:r>
            <a:rPr lang="en-GB" sz="1200" kern="1200" dirty="0" err="1"/>
            <a:t>eg</a:t>
          </a:r>
          <a:r>
            <a:rPr lang="en-GB" sz="1200" kern="1200" dirty="0"/>
            <a:t>. hands on, visual, multi sensory</a:t>
          </a:r>
        </a:p>
      </dsp:txBody>
      <dsp:txXfrm>
        <a:off x="6740581" y="617032"/>
        <a:ext cx="2041820" cy="1225092"/>
      </dsp:txXfrm>
    </dsp:sp>
    <dsp:sp modelId="{58377DC4-ACF5-4DCE-80F2-A46D1B0E00BF}">
      <dsp:nvSpPr>
        <dsp:cNvPr id="0" name=""/>
        <dsp:cNvSpPr/>
      </dsp:nvSpPr>
      <dsp:spPr>
        <a:xfrm>
          <a:off x="2573"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 range of access strategies such as work in chunks, work breaks, extra processing time</a:t>
          </a:r>
        </a:p>
      </dsp:txBody>
      <dsp:txXfrm>
        <a:off x="2573" y="2046307"/>
        <a:ext cx="2041820" cy="1225092"/>
      </dsp:txXfrm>
    </dsp:sp>
    <dsp:sp modelId="{E7970979-625E-44F9-A958-1B9B6ABF8DA7}">
      <dsp:nvSpPr>
        <dsp:cNvPr id="0" name=""/>
        <dsp:cNvSpPr/>
      </dsp:nvSpPr>
      <dsp:spPr>
        <a:xfrm>
          <a:off x="2248576"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Access to ICT devices </a:t>
          </a:r>
          <a:r>
            <a:rPr lang="en-GB" sz="1200" kern="1200" dirty="0" err="1"/>
            <a:t>eg</a:t>
          </a:r>
          <a:r>
            <a:rPr lang="en-GB" sz="1200" kern="1200" dirty="0"/>
            <a:t>. iPad, notebook, laptop, voice recorder</a:t>
          </a:r>
        </a:p>
      </dsp:txBody>
      <dsp:txXfrm>
        <a:off x="2248576" y="2046307"/>
        <a:ext cx="2041820" cy="1225092"/>
      </dsp:txXfrm>
    </dsp:sp>
    <dsp:sp modelId="{F8656C5A-A47E-401A-B78F-51D26EB419B2}">
      <dsp:nvSpPr>
        <dsp:cNvPr id="0" name=""/>
        <dsp:cNvSpPr/>
      </dsp:nvSpPr>
      <dsp:spPr>
        <a:xfrm>
          <a:off x="4494579"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Specialist equipment eg sloping boards, pencil grips, calming/fiddle toys, seating cushions, coloured overlays</a:t>
          </a:r>
        </a:p>
      </dsp:txBody>
      <dsp:txXfrm>
        <a:off x="4494579" y="2046307"/>
        <a:ext cx="2041820" cy="1225092"/>
      </dsp:txXfrm>
    </dsp:sp>
    <dsp:sp modelId="{1243B89B-EB62-4BD3-A805-E052E111934A}">
      <dsp:nvSpPr>
        <dsp:cNvPr id="0" name=""/>
        <dsp:cNvSpPr/>
      </dsp:nvSpPr>
      <dsp:spPr>
        <a:xfrm>
          <a:off x="6740581"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Individual timetables/schedules</a:t>
          </a:r>
        </a:p>
      </dsp:txBody>
      <dsp:txXfrm>
        <a:off x="6740581" y="2046307"/>
        <a:ext cx="2041820" cy="1225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1BE1-9729-4002-ACD2-6329E42DC70F}">
      <dsp:nvSpPr>
        <dsp:cNvPr id="0" name=""/>
        <dsp:cNvSpPr/>
      </dsp:nvSpPr>
      <dsp:spPr>
        <a:xfrm>
          <a:off x="1213226" y="-32542"/>
          <a:ext cx="5206394" cy="5206394"/>
        </a:xfrm>
        <a:prstGeom prst="circularArrow">
          <a:avLst>
            <a:gd name="adj1" fmla="val 5544"/>
            <a:gd name="adj2" fmla="val 330680"/>
            <a:gd name="adj3" fmla="val 14508999"/>
            <a:gd name="adj4" fmla="val 1695410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016F5-EC69-4E3C-90F5-2191A2EEE3B0}">
      <dsp:nvSpPr>
        <dsp:cNvPr id="0" name=""/>
        <dsp:cNvSpPr/>
      </dsp:nvSpPr>
      <dsp:spPr>
        <a:xfrm>
          <a:off x="3002079" y="2831"/>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a:t>Teacher assessments</a:t>
          </a:r>
          <a:endParaRPr lang="en-GB" sz="1200" i="1" kern="1200" dirty="0"/>
        </a:p>
      </dsp:txBody>
      <dsp:txXfrm>
        <a:off x="3041832" y="42584"/>
        <a:ext cx="1549182" cy="734838"/>
      </dsp:txXfrm>
    </dsp:sp>
    <dsp:sp modelId="{A84C94BB-775B-466C-81F6-AD229CF11A5A}">
      <dsp:nvSpPr>
        <dsp:cNvPr id="0" name=""/>
        <dsp:cNvSpPr/>
      </dsp:nvSpPr>
      <dsp:spPr>
        <a:xfrm>
          <a:off x="4737910" y="83876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a:t>Academy data collection</a:t>
          </a:r>
          <a:endParaRPr lang="en-GB" sz="1200" i="1" kern="1200" dirty="0"/>
        </a:p>
      </dsp:txBody>
      <dsp:txXfrm>
        <a:off x="4777663" y="878516"/>
        <a:ext cx="1549182" cy="734838"/>
      </dsp:txXfrm>
    </dsp:sp>
    <dsp:sp modelId="{227E2D0E-1C70-4765-993F-6D1511BF81D0}">
      <dsp:nvSpPr>
        <dsp:cNvPr id="0" name=""/>
        <dsp:cNvSpPr/>
      </dsp:nvSpPr>
      <dsp:spPr>
        <a:xfrm>
          <a:off x="5166625" y="2717086"/>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a:t>Comparison with national data</a:t>
          </a:r>
          <a:endParaRPr lang="en-GB" sz="1200" i="1" kern="1200" dirty="0"/>
        </a:p>
      </dsp:txBody>
      <dsp:txXfrm>
        <a:off x="5206378" y="2756839"/>
        <a:ext cx="1549182" cy="734838"/>
      </dsp:txXfrm>
    </dsp:sp>
    <dsp:sp modelId="{4E298550-76AA-489B-B5DA-A06630C4E7A0}">
      <dsp:nvSpPr>
        <dsp:cNvPr id="0" name=""/>
        <dsp:cNvSpPr/>
      </dsp:nvSpPr>
      <dsp:spPr>
        <a:xfrm>
          <a:off x="3965393" y="422338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a:t>Review meetings</a:t>
          </a:r>
          <a:endParaRPr lang="en-GB" sz="1200" i="1" kern="1200" dirty="0"/>
        </a:p>
      </dsp:txBody>
      <dsp:txXfrm>
        <a:off x="4005146" y="4263136"/>
        <a:ext cx="1549182" cy="734838"/>
      </dsp:txXfrm>
    </dsp:sp>
    <dsp:sp modelId="{2C74DADD-0D83-4AD6-A062-4800A4CF5CC1}">
      <dsp:nvSpPr>
        <dsp:cNvPr id="0" name=""/>
        <dsp:cNvSpPr/>
      </dsp:nvSpPr>
      <dsp:spPr>
        <a:xfrm>
          <a:off x="2038766" y="422338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a:t>Written reports</a:t>
          </a:r>
          <a:endParaRPr lang="en-GB" sz="1200" i="1" kern="1200" dirty="0"/>
        </a:p>
      </dsp:txBody>
      <dsp:txXfrm>
        <a:off x="2078519" y="4263136"/>
        <a:ext cx="1549182" cy="734838"/>
      </dsp:txXfrm>
    </dsp:sp>
    <dsp:sp modelId="{8C01AB65-A5D3-408C-AA1F-EDF52409FB0C}">
      <dsp:nvSpPr>
        <dsp:cNvPr id="0" name=""/>
        <dsp:cNvSpPr/>
      </dsp:nvSpPr>
      <dsp:spPr>
        <a:xfrm>
          <a:off x="837533" y="2717086"/>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i="1" kern="1200" dirty="0"/>
            <a:t>Additional intervention reports</a:t>
          </a:r>
        </a:p>
      </dsp:txBody>
      <dsp:txXfrm>
        <a:off x="877286" y="2756839"/>
        <a:ext cx="1549182" cy="734838"/>
      </dsp:txXfrm>
    </dsp:sp>
    <dsp:sp modelId="{14353654-8A82-4E4F-99E3-1046D7D19C66}">
      <dsp:nvSpPr>
        <dsp:cNvPr id="0" name=""/>
        <dsp:cNvSpPr/>
      </dsp:nvSpPr>
      <dsp:spPr>
        <a:xfrm>
          <a:off x="1064727" y="875555"/>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Annual</a:t>
          </a:r>
          <a:r>
            <a:rPr lang="en-GB" sz="1200" kern="1200" baseline="0" dirty="0"/>
            <a:t> reviews and structured parent conversations</a:t>
          </a:r>
          <a:endParaRPr lang="en-GB" sz="1200" kern="1200" dirty="0"/>
        </a:p>
      </dsp:txBody>
      <dsp:txXfrm>
        <a:off x="1104480" y="915308"/>
        <a:ext cx="1549182" cy="734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26014" y="-126014"/>
          <a:ext cx="1728192" cy="198022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Structured Parent Conversations and review meetings</a:t>
          </a:r>
        </a:p>
      </dsp:txBody>
      <dsp:txXfrm rot="5400000">
        <a:off x="-1" y="1"/>
        <a:ext cx="1980220" cy="1296144"/>
      </dsp:txXfrm>
    </dsp:sp>
    <dsp:sp modelId="{37565E0F-4A72-48CB-BCD3-DA2C89FFF5B3}">
      <dsp:nvSpPr>
        <dsp:cNvPr id="0" name=""/>
        <dsp:cNvSpPr/>
      </dsp:nvSpPr>
      <dsp:spPr>
        <a:xfrm>
          <a:off x="1980220" y="0"/>
          <a:ext cx="1980220" cy="172819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Informal meetings</a:t>
          </a:r>
        </a:p>
      </dsp:txBody>
      <dsp:txXfrm>
        <a:off x="1980220" y="0"/>
        <a:ext cx="1980220" cy="1296144"/>
      </dsp:txXfrm>
    </dsp:sp>
    <dsp:sp modelId="{8679835C-B16E-4AAD-AFED-5E6C6FC50B90}">
      <dsp:nvSpPr>
        <dsp:cNvPr id="0" name=""/>
        <dsp:cNvSpPr/>
      </dsp:nvSpPr>
      <dsp:spPr>
        <a:xfrm rot="10800000">
          <a:off x="0" y="1728192"/>
          <a:ext cx="1980220" cy="172819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Written reports</a:t>
          </a:r>
        </a:p>
      </dsp:txBody>
      <dsp:txXfrm rot="10800000">
        <a:off x="0" y="2160239"/>
        <a:ext cx="1980220" cy="1296144"/>
      </dsp:txXfrm>
    </dsp:sp>
    <dsp:sp modelId="{9D50A7D5-9F9B-4E2C-A676-ECDEA39D9952}">
      <dsp:nvSpPr>
        <dsp:cNvPr id="0" name=""/>
        <dsp:cNvSpPr/>
      </dsp:nvSpPr>
      <dsp:spPr>
        <a:xfrm rot="5400000">
          <a:off x="2106234" y="1602178"/>
          <a:ext cx="1728192" cy="198022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Open door policy</a:t>
          </a:r>
        </a:p>
      </dsp:txBody>
      <dsp:txXfrm rot="-5400000">
        <a:off x="1980220" y="2160240"/>
        <a:ext cx="1980220" cy="1296144"/>
      </dsp:txXfrm>
    </dsp:sp>
    <dsp:sp modelId="{90C17D29-DAEC-4AB4-BF74-B4AAE7E28F2A}">
      <dsp:nvSpPr>
        <dsp:cNvPr id="0" name=""/>
        <dsp:cNvSpPr/>
      </dsp:nvSpPr>
      <dsp:spPr>
        <a:xfrm>
          <a:off x="1386153" y="1296144"/>
          <a:ext cx="1188132" cy="864096"/>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Parents</a:t>
          </a:r>
        </a:p>
      </dsp:txBody>
      <dsp:txXfrm>
        <a:off x="1428335" y="1338326"/>
        <a:ext cx="1103768" cy="779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62017" y="-162017"/>
          <a:ext cx="1696380" cy="2020416"/>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0" y="0"/>
        <a:ext cx="2020416" cy="1272285"/>
      </dsp:txXfrm>
    </dsp:sp>
    <dsp:sp modelId="{37565E0F-4A72-48CB-BCD3-DA2C89FFF5B3}">
      <dsp:nvSpPr>
        <dsp:cNvPr id="0" name=""/>
        <dsp:cNvSpPr/>
      </dsp:nvSpPr>
      <dsp:spPr>
        <a:xfrm>
          <a:off x="2020416" y="0"/>
          <a:ext cx="2020416" cy="16963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Use</a:t>
          </a:r>
          <a:r>
            <a:rPr lang="en-GB" sz="1400" kern="1200" baseline="0" dirty="0"/>
            <a:t> of School Council members</a:t>
          </a:r>
          <a:endParaRPr lang="en-GB" sz="1400" kern="1200" dirty="0"/>
        </a:p>
      </dsp:txBody>
      <dsp:txXfrm>
        <a:off x="2020416" y="0"/>
        <a:ext cx="2020416" cy="1272285"/>
      </dsp:txXfrm>
    </dsp:sp>
    <dsp:sp modelId="{8679835C-B16E-4AAD-AFED-5E6C6FC50B90}">
      <dsp:nvSpPr>
        <dsp:cNvPr id="0" name=""/>
        <dsp:cNvSpPr/>
      </dsp:nvSpPr>
      <dsp:spPr>
        <a:xfrm rot="10800000">
          <a:off x="0" y="1696380"/>
          <a:ext cx="2020416" cy="16963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Informal pupil interviews</a:t>
          </a:r>
        </a:p>
      </dsp:txBody>
      <dsp:txXfrm rot="10800000">
        <a:off x="0" y="2120475"/>
        <a:ext cx="2020416" cy="1272285"/>
      </dsp:txXfrm>
    </dsp:sp>
    <dsp:sp modelId="{9D50A7D5-9F9B-4E2C-A676-ECDEA39D9952}">
      <dsp:nvSpPr>
        <dsp:cNvPr id="0" name=""/>
        <dsp:cNvSpPr/>
      </dsp:nvSpPr>
      <dsp:spPr>
        <a:xfrm rot="5400000">
          <a:off x="2182434" y="1534362"/>
          <a:ext cx="1696380" cy="2020416"/>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Assessment for Learning opportunities in class</a:t>
          </a:r>
        </a:p>
      </dsp:txBody>
      <dsp:txXfrm rot="-5400000">
        <a:off x="2020416" y="2120474"/>
        <a:ext cx="2020416" cy="1272285"/>
      </dsp:txXfrm>
    </dsp:sp>
    <dsp:sp modelId="{90C17D29-DAEC-4AB4-BF74-B4AAE7E28F2A}">
      <dsp:nvSpPr>
        <dsp:cNvPr id="0" name=""/>
        <dsp:cNvSpPr/>
      </dsp:nvSpPr>
      <dsp:spPr>
        <a:xfrm>
          <a:off x="1414291" y="1272285"/>
          <a:ext cx="1212249" cy="848190"/>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Young People</a:t>
          </a:r>
        </a:p>
      </dsp:txBody>
      <dsp:txXfrm>
        <a:off x="1455696" y="1313690"/>
        <a:ext cx="1129439" cy="76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148794" y="2048353"/>
          <a:ext cx="2255138" cy="1879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Pastoral</a:t>
          </a:r>
        </a:p>
        <a:p>
          <a:pPr marL="0" lvl="0" indent="0" algn="ctr" defTabSz="1244600">
            <a:lnSpc>
              <a:spcPct val="90000"/>
            </a:lnSpc>
            <a:spcBef>
              <a:spcPct val="0"/>
            </a:spcBef>
            <a:spcAft>
              <a:spcPct val="35000"/>
            </a:spcAft>
            <a:buNone/>
          </a:pPr>
          <a:r>
            <a:rPr lang="en-GB" sz="2800" kern="1200" dirty="0"/>
            <a:t>Support </a:t>
          </a:r>
        </a:p>
      </dsp:txBody>
      <dsp:txXfrm>
        <a:off x="2479051" y="2323663"/>
        <a:ext cx="1594624" cy="1329313"/>
      </dsp:txXfrm>
    </dsp:sp>
    <dsp:sp modelId="{43DEC115-E3BD-4124-838C-2CD7BF788353}">
      <dsp:nvSpPr>
        <dsp:cNvPr id="0" name=""/>
        <dsp:cNvSpPr/>
      </dsp:nvSpPr>
      <dsp:spPr>
        <a:xfrm rot="16200000">
          <a:off x="3001368" y="1406936"/>
          <a:ext cx="54999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042805" y="1503622"/>
        <a:ext cx="467118" cy="165746"/>
      </dsp:txXfrm>
    </dsp:sp>
    <dsp:sp modelId="{CA44430F-9CCE-466A-8EF0-69214FF74C01}">
      <dsp:nvSpPr>
        <dsp:cNvPr id="0" name=""/>
        <dsp:cNvSpPr/>
      </dsp:nvSpPr>
      <dsp:spPr>
        <a:xfrm>
          <a:off x="2776813" y="1153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Counselling and support</a:t>
          </a:r>
        </a:p>
      </dsp:txBody>
      <dsp:txXfrm>
        <a:off x="2923128" y="157847"/>
        <a:ext cx="706471" cy="706471"/>
      </dsp:txXfrm>
    </dsp:sp>
    <dsp:sp modelId="{4F9557BB-52C5-4189-90A7-F33266593606}">
      <dsp:nvSpPr>
        <dsp:cNvPr id="0" name=""/>
        <dsp:cNvSpPr/>
      </dsp:nvSpPr>
      <dsp:spPr>
        <a:xfrm rot="17861538">
          <a:off x="3688518" y="1557394"/>
          <a:ext cx="53272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710698" y="1649333"/>
        <a:ext cx="449848" cy="165746"/>
      </dsp:txXfrm>
    </dsp:sp>
    <dsp:sp modelId="{304E7E43-735B-4759-802D-FC3501FF5042}">
      <dsp:nvSpPr>
        <dsp:cNvPr id="0" name=""/>
        <dsp:cNvSpPr/>
      </dsp:nvSpPr>
      <dsp:spPr>
        <a:xfrm>
          <a:off x="3928042" y="295284"/>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Family Support worker</a:t>
          </a:r>
        </a:p>
      </dsp:txBody>
      <dsp:txXfrm>
        <a:off x="4074357" y="441599"/>
        <a:ext cx="706471" cy="706471"/>
      </dsp:txXfrm>
    </dsp:sp>
    <dsp:sp modelId="{F7102227-6EE0-489E-A826-CBA8B9BFDD91}">
      <dsp:nvSpPr>
        <dsp:cNvPr id="0" name=""/>
        <dsp:cNvSpPr/>
      </dsp:nvSpPr>
      <dsp:spPr>
        <a:xfrm rot="19523077">
          <a:off x="4268590" y="1996592"/>
          <a:ext cx="48886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275925" y="2075380"/>
        <a:ext cx="405994" cy="165746"/>
      </dsp:txXfrm>
    </dsp:sp>
    <dsp:sp modelId="{D68EB361-5299-4122-AC19-FD82A37FE5A3}">
      <dsp:nvSpPr>
        <dsp:cNvPr id="0" name=""/>
        <dsp:cNvSpPr/>
      </dsp:nvSpPr>
      <dsp:spPr>
        <a:xfrm>
          <a:off x="4815539" y="108153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Home School Liaison</a:t>
          </a:r>
        </a:p>
      </dsp:txBody>
      <dsp:txXfrm>
        <a:off x="4961854" y="1227853"/>
        <a:ext cx="706471" cy="706471"/>
      </dsp:txXfrm>
    </dsp:sp>
    <dsp:sp modelId="{8B2CD679-BF4D-480D-A2B8-8E18E0E09AD8}">
      <dsp:nvSpPr>
        <dsp:cNvPr id="0" name=""/>
        <dsp:cNvSpPr/>
      </dsp:nvSpPr>
      <dsp:spPr>
        <a:xfrm rot="21184615">
          <a:off x="4576953" y="2664808"/>
          <a:ext cx="452459"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577255" y="2725052"/>
        <a:ext cx="369586" cy="165746"/>
      </dsp:txXfrm>
    </dsp:sp>
    <dsp:sp modelId="{20AECBAE-73D3-4DE0-A70E-4FD94F34AF5C}">
      <dsp:nvSpPr>
        <dsp:cNvPr id="0" name=""/>
        <dsp:cNvSpPr/>
      </dsp:nvSpPr>
      <dsp:spPr>
        <a:xfrm>
          <a:off x="5235988" y="2190171"/>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EAL support in and out of class</a:t>
          </a:r>
        </a:p>
      </dsp:txBody>
      <dsp:txXfrm>
        <a:off x="5382303" y="2336486"/>
        <a:ext cx="706471" cy="706471"/>
      </dsp:txXfrm>
    </dsp:sp>
    <dsp:sp modelId="{5BA6EE74-8E36-487C-B3AA-CC266E175028}">
      <dsp:nvSpPr>
        <dsp:cNvPr id="0" name=""/>
        <dsp:cNvSpPr/>
      </dsp:nvSpPr>
      <dsp:spPr>
        <a:xfrm rot="1246154">
          <a:off x="4468578" y="3390786"/>
          <a:ext cx="466404"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471271" y="3431341"/>
        <a:ext cx="383531" cy="165746"/>
      </dsp:txXfrm>
    </dsp:sp>
    <dsp:sp modelId="{45D0F26B-585B-41B5-9787-1948FE67F8C2}">
      <dsp:nvSpPr>
        <dsp:cNvPr id="0" name=""/>
        <dsp:cNvSpPr/>
      </dsp:nvSpPr>
      <dsp:spPr>
        <a:xfrm>
          <a:off x="5093070" y="3367209"/>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Social skills Outdoor Education Group</a:t>
          </a:r>
        </a:p>
      </dsp:txBody>
      <dsp:txXfrm>
        <a:off x="5239385" y="3513524"/>
        <a:ext cx="706471" cy="706471"/>
      </dsp:txXfrm>
    </dsp:sp>
    <dsp:sp modelId="{BE067798-21CA-4DA6-9B85-A5447329AD8F}">
      <dsp:nvSpPr>
        <dsp:cNvPr id="0" name=""/>
        <dsp:cNvSpPr/>
      </dsp:nvSpPr>
      <dsp:spPr>
        <a:xfrm rot="2907692">
          <a:off x="4001001" y="3957553"/>
          <a:ext cx="51278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014960" y="3981786"/>
        <a:ext cx="429914" cy="165746"/>
      </dsp:txXfrm>
    </dsp:sp>
    <dsp:sp modelId="{A0E3DBB6-C5AF-44FA-A5E5-E90034A8CD32}">
      <dsp:nvSpPr>
        <dsp:cNvPr id="0" name=""/>
        <dsp:cNvSpPr/>
      </dsp:nvSpPr>
      <dsp:spPr>
        <a:xfrm>
          <a:off x="4419525" y="434300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Social Skills Cookery Group</a:t>
          </a:r>
        </a:p>
      </dsp:txBody>
      <dsp:txXfrm>
        <a:off x="4565840" y="4489323"/>
        <a:ext cx="706471" cy="706471"/>
      </dsp:txXfrm>
    </dsp:sp>
    <dsp:sp modelId="{66BBE3FE-8AD8-45D9-A911-77062F3F72C2}">
      <dsp:nvSpPr>
        <dsp:cNvPr id="0" name=""/>
        <dsp:cNvSpPr/>
      </dsp:nvSpPr>
      <dsp:spPr>
        <a:xfrm rot="4569231">
          <a:off x="3349993" y="4255680"/>
          <a:ext cx="54558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381513" y="4270697"/>
        <a:ext cx="462708" cy="165746"/>
      </dsp:txXfrm>
    </dsp:sp>
    <dsp:sp modelId="{607B7C03-165B-4396-8ECC-88D9F072AFAD}">
      <dsp:nvSpPr>
        <dsp:cNvPr id="0" name=""/>
        <dsp:cNvSpPr/>
      </dsp:nvSpPr>
      <dsp:spPr>
        <a:xfrm>
          <a:off x="3369655" y="489402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1 to 1 support in class</a:t>
          </a:r>
        </a:p>
      </dsp:txBody>
      <dsp:txXfrm>
        <a:off x="3515970" y="5040337"/>
        <a:ext cx="706471" cy="706471"/>
      </dsp:txXfrm>
    </dsp:sp>
    <dsp:sp modelId="{5C039BAD-EC3E-43A7-9DF0-29C5EE92A820}">
      <dsp:nvSpPr>
        <dsp:cNvPr id="0" name=""/>
        <dsp:cNvSpPr/>
      </dsp:nvSpPr>
      <dsp:spPr>
        <a:xfrm rot="6230769">
          <a:off x="2657152" y="4255680"/>
          <a:ext cx="54558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708505" y="4270697"/>
        <a:ext cx="462708" cy="165746"/>
      </dsp:txXfrm>
    </dsp:sp>
    <dsp:sp modelId="{99750077-A5DB-4020-82B3-560FC7D17AC8}">
      <dsp:nvSpPr>
        <dsp:cNvPr id="0" name=""/>
        <dsp:cNvSpPr/>
      </dsp:nvSpPr>
      <dsp:spPr>
        <a:xfrm>
          <a:off x="2183971" y="489402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1 to 1 support out of class</a:t>
          </a:r>
        </a:p>
      </dsp:txBody>
      <dsp:txXfrm>
        <a:off x="2330286" y="5040337"/>
        <a:ext cx="706471" cy="706471"/>
      </dsp:txXfrm>
    </dsp:sp>
    <dsp:sp modelId="{2CB3EE7E-EE2D-4903-A659-6ACE28B3AC05}">
      <dsp:nvSpPr>
        <dsp:cNvPr id="0" name=""/>
        <dsp:cNvSpPr/>
      </dsp:nvSpPr>
      <dsp:spPr>
        <a:xfrm rot="7892308">
          <a:off x="2038938" y="3957553"/>
          <a:ext cx="51278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107852" y="3981786"/>
        <a:ext cx="429914" cy="165746"/>
      </dsp:txXfrm>
    </dsp:sp>
    <dsp:sp modelId="{E1156476-72B7-4642-89D1-9D261ED09D23}">
      <dsp:nvSpPr>
        <dsp:cNvPr id="0" name=""/>
        <dsp:cNvSpPr/>
      </dsp:nvSpPr>
      <dsp:spPr>
        <a:xfrm>
          <a:off x="1134101" y="434300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Nurture Sessions</a:t>
          </a:r>
        </a:p>
      </dsp:txBody>
      <dsp:txXfrm>
        <a:off x="1280416" y="4489323"/>
        <a:ext cx="706471" cy="706471"/>
      </dsp:txXfrm>
    </dsp:sp>
    <dsp:sp modelId="{3FC8796E-A5A8-4F1C-B364-ADDA16257F6C}">
      <dsp:nvSpPr>
        <dsp:cNvPr id="0" name=""/>
        <dsp:cNvSpPr/>
      </dsp:nvSpPr>
      <dsp:spPr>
        <a:xfrm rot="9553846">
          <a:off x="1617745" y="3390786"/>
          <a:ext cx="466404"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697925" y="3431341"/>
        <a:ext cx="383531" cy="165746"/>
      </dsp:txXfrm>
    </dsp:sp>
    <dsp:sp modelId="{C5652683-C36F-408F-8584-D6FE29A6524D}">
      <dsp:nvSpPr>
        <dsp:cNvPr id="0" name=""/>
        <dsp:cNvSpPr/>
      </dsp:nvSpPr>
      <dsp:spPr>
        <a:xfrm>
          <a:off x="460556" y="3367209"/>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School Council</a:t>
          </a:r>
        </a:p>
      </dsp:txBody>
      <dsp:txXfrm>
        <a:off x="606871" y="3513524"/>
        <a:ext cx="706471" cy="706471"/>
      </dsp:txXfrm>
    </dsp:sp>
    <dsp:sp modelId="{4C31D045-AC0C-48EC-AF3E-CAAFFCC8CB24}">
      <dsp:nvSpPr>
        <dsp:cNvPr id="0" name=""/>
        <dsp:cNvSpPr/>
      </dsp:nvSpPr>
      <dsp:spPr>
        <a:xfrm rot="11215385">
          <a:off x="1523315" y="2664808"/>
          <a:ext cx="452459"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605886" y="2725052"/>
        <a:ext cx="369586" cy="165746"/>
      </dsp:txXfrm>
    </dsp:sp>
    <dsp:sp modelId="{EF7203B9-D6DE-438E-8761-90589D2C89E2}">
      <dsp:nvSpPr>
        <dsp:cNvPr id="0" name=""/>
        <dsp:cNvSpPr/>
      </dsp:nvSpPr>
      <dsp:spPr>
        <a:xfrm>
          <a:off x="317637" y="2190171"/>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PSHE lessons</a:t>
          </a:r>
        </a:p>
      </dsp:txBody>
      <dsp:txXfrm>
        <a:off x="463952" y="2336486"/>
        <a:ext cx="706471" cy="706471"/>
      </dsp:txXfrm>
    </dsp:sp>
    <dsp:sp modelId="{E6D26D01-1504-4FBD-BF0E-4182A06CC10A}">
      <dsp:nvSpPr>
        <dsp:cNvPr id="0" name=""/>
        <dsp:cNvSpPr/>
      </dsp:nvSpPr>
      <dsp:spPr>
        <a:xfrm rot="12876923">
          <a:off x="1795269" y="1996592"/>
          <a:ext cx="48886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870807" y="2075380"/>
        <a:ext cx="405994" cy="165746"/>
      </dsp:txXfrm>
    </dsp:sp>
    <dsp:sp modelId="{23BD2B83-13C6-4A7C-8D31-34884F0800B2}">
      <dsp:nvSpPr>
        <dsp:cNvPr id="0" name=""/>
        <dsp:cNvSpPr/>
      </dsp:nvSpPr>
      <dsp:spPr>
        <a:xfrm>
          <a:off x="738086" y="108153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Reading Buddies</a:t>
          </a:r>
        </a:p>
      </dsp:txBody>
      <dsp:txXfrm>
        <a:off x="884401" y="1227853"/>
        <a:ext cx="706471" cy="706471"/>
      </dsp:txXfrm>
    </dsp:sp>
    <dsp:sp modelId="{5143A559-2968-49B1-B697-AF6256D4C86B}">
      <dsp:nvSpPr>
        <dsp:cNvPr id="0" name=""/>
        <dsp:cNvSpPr/>
      </dsp:nvSpPr>
      <dsp:spPr>
        <a:xfrm rot="14538462">
          <a:off x="2331487" y="1557394"/>
          <a:ext cx="53272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392180" y="1649333"/>
        <a:ext cx="449848" cy="165746"/>
      </dsp:txXfrm>
    </dsp:sp>
    <dsp:sp modelId="{EC6860EF-EA00-4491-A200-8C5F4512C586}">
      <dsp:nvSpPr>
        <dsp:cNvPr id="0" name=""/>
        <dsp:cNvSpPr/>
      </dsp:nvSpPr>
      <dsp:spPr>
        <a:xfrm>
          <a:off x="1625583" y="295284"/>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Behaviour support (group and 1 to 1)</a:t>
          </a:r>
        </a:p>
      </dsp:txBody>
      <dsp:txXfrm>
        <a:off x="1771898" y="441599"/>
        <a:ext cx="706471" cy="706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24259" y="0"/>
          <a:ext cx="4912320" cy="491232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9DE37-38EF-4CAD-A0ED-9B8F7F46F246}">
      <dsp:nvSpPr>
        <dsp:cNvPr id="0" name=""/>
        <dsp:cNvSpPr/>
      </dsp:nvSpPr>
      <dsp:spPr>
        <a:xfrm>
          <a:off x="648075" y="542459"/>
          <a:ext cx="2059835"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741597" y="635981"/>
        <a:ext cx="1872791" cy="1728760"/>
      </dsp:txXfrm>
    </dsp:sp>
    <dsp:sp modelId="{CCB915DC-5012-4613-B72A-CD0A692E2D78}">
      <dsp:nvSpPr>
        <dsp:cNvPr id="0" name=""/>
        <dsp:cNvSpPr/>
      </dsp:nvSpPr>
      <dsp:spPr>
        <a:xfrm>
          <a:off x="5112577" y="447818"/>
          <a:ext cx="1915804"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child visits the school with parents/carers </a:t>
          </a:r>
        </a:p>
      </dsp:txBody>
      <dsp:txXfrm>
        <a:off x="5206099" y="541340"/>
        <a:ext cx="1728760" cy="1728760"/>
      </dsp:txXfrm>
    </dsp:sp>
    <dsp:sp modelId="{A2D5B8A7-DB3A-4226-A24D-1E744DDD5123}">
      <dsp:nvSpPr>
        <dsp:cNvPr id="0" name=""/>
        <dsp:cNvSpPr/>
      </dsp:nvSpPr>
      <dsp:spPr>
        <a:xfrm>
          <a:off x="770284" y="2680072"/>
          <a:ext cx="1915804" cy="182535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SENCo</a:t>
          </a:r>
          <a:r>
            <a:rPr lang="en-GB" sz="1400" kern="1200" dirty="0"/>
            <a:t> contacts the previous school to discuss particular needs and support the child has received </a:t>
          </a:r>
        </a:p>
      </dsp:txBody>
      <dsp:txXfrm>
        <a:off x="859391" y="2769179"/>
        <a:ext cx="1737590" cy="1647145"/>
      </dsp:txXfrm>
    </dsp:sp>
    <dsp:sp modelId="{DF383C45-487E-415A-9AA9-62A260968483}">
      <dsp:nvSpPr>
        <dsp:cNvPr id="0" name=""/>
        <dsp:cNvSpPr/>
      </dsp:nvSpPr>
      <dsp:spPr>
        <a:xfrm>
          <a:off x="5112577" y="2464056"/>
          <a:ext cx="1915804"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SENCo</a:t>
          </a:r>
          <a:r>
            <a:rPr lang="en-GB" sz="1400" kern="1200" dirty="0"/>
            <a:t> may visit previous schools of children with Special Educational Needs</a:t>
          </a:r>
        </a:p>
      </dsp:txBody>
      <dsp:txXfrm>
        <a:off x="5206099" y="2557578"/>
        <a:ext cx="1728760" cy="1728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E988-3223-4C5D-9C9B-20E59FDDF50B}">
      <dsp:nvSpPr>
        <dsp:cNvPr id="0" name=""/>
        <dsp:cNvSpPr/>
      </dsp:nvSpPr>
      <dsp:spPr>
        <a:xfrm>
          <a:off x="2173526" y="1904841"/>
          <a:ext cx="2421136" cy="2094381"/>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Comparison with National and Local Data</a:t>
          </a:r>
        </a:p>
      </dsp:txBody>
      <dsp:txXfrm>
        <a:off x="2574742" y="2251909"/>
        <a:ext cx="1618704" cy="1400245"/>
      </dsp:txXfrm>
    </dsp:sp>
    <dsp:sp modelId="{9F6F9BAF-2542-4C75-A6E7-F790BBBECA13}">
      <dsp:nvSpPr>
        <dsp:cNvPr id="0" name=""/>
        <dsp:cNvSpPr/>
      </dsp:nvSpPr>
      <dsp:spPr>
        <a:xfrm>
          <a:off x="3689622" y="90282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B2017-F446-4EBD-9DE6-CB880BBE5F94}">
      <dsp:nvSpPr>
        <dsp:cNvPr id="0" name=""/>
        <dsp:cNvSpPr/>
      </dsp:nvSpPr>
      <dsp:spPr>
        <a:xfrm>
          <a:off x="2396547" y="0"/>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The</a:t>
          </a:r>
          <a:r>
            <a:rPr lang="en-GB" sz="1200" kern="1200" baseline="0" dirty="0"/>
            <a:t> performance Management cycle, including lesson observations</a:t>
          </a:r>
          <a:endParaRPr lang="en-GB" sz="1200" kern="1200" dirty="0"/>
        </a:p>
      </dsp:txBody>
      <dsp:txXfrm>
        <a:off x="2725355" y="284458"/>
        <a:ext cx="1326488" cy="1147567"/>
      </dsp:txXfrm>
    </dsp:sp>
    <dsp:sp modelId="{BB15AC85-ED90-4E26-9CC7-B3B724784DC6}">
      <dsp:nvSpPr>
        <dsp:cNvPr id="0" name=""/>
        <dsp:cNvSpPr/>
      </dsp:nvSpPr>
      <dsp:spPr>
        <a:xfrm>
          <a:off x="4755733" y="237426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ED81B-18D3-41C2-95C5-538C05BEAD02}">
      <dsp:nvSpPr>
        <dsp:cNvPr id="0" name=""/>
        <dsp:cNvSpPr/>
      </dsp:nvSpPr>
      <dsp:spPr>
        <a:xfrm>
          <a:off x="4216201" y="1055752"/>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Examinations, which take place once a year.</a:t>
          </a:r>
        </a:p>
      </dsp:txBody>
      <dsp:txXfrm>
        <a:off x="4545009" y="1340210"/>
        <a:ext cx="1326488" cy="1147567"/>
      </dsp:txXfrm>
    </dsp:sp>
    <dsp:sp modelId="{9AD2E093-2118-4401-BE45-B364836392FF}">
      <dsp:nvSpPr>
        <dsp:cNvPr id="0" name=""/>
        <dsp:cNvSpPr/>
      </dsp:nvSpPr>
      <dsp:spPr>
        <a:xfrm>
          <a:off x="4015144" y="403524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2CB9E-90A7-434E-9115-5350F1722B06}">
      <dsp:nvSpPr>
        <dsp:cNvPr id="0" name=""/>
        <dsp:cNvSpPr/>
      </dsp:nvSpPr>
      <dsp:spPr>
        <a:xfrm>
          <a:off x="4216201" y="3131238"/>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Pupil Interviews</a:t>
          </a:r>
        </a:p>
      </dsp:txBody>
      <dsp:txXfrm>
        <a:off x="4545009" y="3415696"/>
        <a:ext cx="1326488" cy="1147567"/>
      </dsp:txXfrm>
    </dsp:sp>
    <dsp:sp modelId="{FAE46442-E5B9-4CCA-9FF1-E18794BF932D}">
      <dsp:nvSpPr>
        <dsp:cNvPr id="0" name=""/>
        <dsp:cNvSpPr/>
      </dsp:nvSpPr>
      <dsp:spPr>
        <a:xfrm>
          <a:off x="2178031" y="420765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1B299-E67A-48CB-874F-F465F295AA6F}">
      <dsp:nvSpPr>
        <dsp:cNvPr id="0" name=""/>
        <dsp:cNvSpPr/>
      </dsp:nvSpPr>
      <dsp:spPr>
        <a:xfrm>
          <a:off x="2396547" y="4188171"/>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Parent consultations</a:t>
          </a:r>
        </a:p>
      </dsp:txBody>
      <dsp:txXfrm>
        <a:off x="2725355" y="4472629"/>
        <a:ext cx="1326488" cy="1147567"/>
      </dsp:txXfrm>
    </dsp:sp>
    <dsp:sp modelId="{74FAA7A5-C9E1-4B8C-A8F8-3A5DAA0E18C5}">
      <dsp:nvSpPr>
        <dsp:cNvPr id="0" name=""/>
        <dsp:cNvSpPr/>
      </dsp:nvSpPr>
      <dsp:spPr>
        <a:xfrm>
          <a:off x="1094461" y="273680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B15A-899B-4FB5-9D34-CFFA15B18E98}">
      <dsp:nvSpPr>
        <dsp:cNvPr id="0" name=""/>
        <dsp:cNvSpPr/>
      </dsp:nvSpPr>
      <dsp:spPr>
        <a:xfrm>
          <a:off x="568446" y="3132419"/>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GWT quality assurance arrangements </a:t>
          </a:r>
        </a:p>
      </dsp:txBody>
      <dsp:txXfrm>
        <a:off x="897254" y="3416877"/>
        <a:ext cx="1326488" cy="1147567"/>
      </dsp:txXfrm>
    </dsp:sp>
    <dsp:sp modelId="{BB550911-3F44-4376-BABC-A86906E0A0D0}">
      <dsp:nvSpPr>
        <dsp:cNvPr id="0" name=""/>
        <dsp:cNvSpPr/>
      </dsp:nvSpPr>
      <dsp:spPr>
        <a:xfrm>
          <a:off x="508625" y="1057544"/>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Monitoring and Impact of interventions, including analysis</a:t>
          </a:r>
        </a:p>
      </dsp:txBody>
      <dsp:txXfrm>
        <a:off x="837433" y="1342002"/>
        <a:ext cx="1326488" cy="11475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22/09/2020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13</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22/09/2020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E88C248-B3C4-48D3-A854-56D1AE1C8254}"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88C248-B3C4-48D3-A854-56D1AE1C8254}"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E88C248-B3C4-48D3-A854-56D1AE1C8254}"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88C248-B3C4-48D3-A854-56D1AE1C8254}"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C248-B3C4-48D3-A854-56D1AE1C8254}"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E88C248-B3C4-48D3-A854-56D1AE1C8254}"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22/09/2020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22/09/2020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jpeg"/><Relationship Id="rId3" Type="http://schemas.openxmlformats.org/officeDocument/2006/relationships/slide" Target="slide17.xml"/><Relationship Id="rId7" Type="http://schemas.openxmlformats.org/officeDocument/2006/relationships/slide" Target="slide11.xml"/><Relationship Id="rId12"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hyperlink" Target="http://www.nottinghamacademy.org/images/SEN%20and%20Disability%20Policy%201.10.12_1.pdf" TargetMode="External"/><Relationship Id="rId9" Type="http://schemas.openxmlformats.org/officeDocument/2006/relationships/hyperlink" Target="http://search3.openobjects.com/kb5/lincs/fsd/localoffer.page?familychannel=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www.google.co.uk/url?sa=i&amp;rct=j&amp;q=consultation+with+parents&amp;source=images&amp;cd=&amp;cad=rja&amp;uact=8&amp;ved=0CAcQjRw&amp;url=http://www.aligunsbergtherapy.com/parent-therapy-consultation.html&amp;ei=jEtGVMzBFYrlaN6BguAF&amp;psig=AFQjCNE19zCpvMvIlY_v7PeJzgZlanLe8A&amp;ust=1413979112756508"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hyperlink" Target="http://www.google.co.uk/url?sa=i&amp;rct=j&amp;q=student+voice&amp;source=images&amp;cd=&amp;cad=rja&amp;uact=8&amp;ved=0CAcQjRw&amp;url=http://www.chantry.northumberland.sch.uk/html/student_voice.html&amp;ei=G0xGVO7wJ5PuaIi4gsgP&amp;psig=AFQjCNFwmE48Zi4HYg1TaoowEKok9zDbgw&amp;ust=1413979522773013" TargetMode="Externa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fis.peterborough.gov.uk/kb5/peterborough/directory/localoffer.page?familychannel=8"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22.png"/><Relationship Id="rId5" Type="http://schemas.openxmlformats.org/officeDocument/2006/relationships/diagramLayout" Target="../diagrams/layout7.xml"/><Relationship Id="rId10" Type="http://schemas.openxmlformats.org/officeDocument/2006/relationships/image" Target="../media/image21.png"/><Relationship Id="rId4" Type="http://schemas.openxmlformats.org/officeDocument/2006/relationships/diagramData" Target="../diagrams/data7.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6.jpeg"/><Relationship Id="rId4" Type="http://schemas.openxmlformats.org/officeDocument/2006/relationships/diagramLayout" Target="../diagrams/layout8.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uk/url?sa=i&amp;rct=j&amp;q=enrichment+opportunities+for+children&amp;source=images&amp;cd=&amp;cad=rja&amp;uact=8&amp;ved=0CAcQjRw&amp;url=http://www.scribbleskids.net/about-enrichment-camp.html&amp;ei=hE5GVMWGOcmVaqWngmg&amp;psig=AFQjCNFqovSCSu9iNCPFnu24jvzzI6MlUA&amp;ust=1413980126506595"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30.jpeg"/><Relationship Id="rId5" Type="http://schemas.openxmlformats.org/officeDocument/2006/relationships/diagramQuickStyle" Target="../diagrams/quickStyle10.xml"/><Relationship Id="rId10" Type="http://schemas.openxmlformats.org/officeDocument/2006/relationships/image" Target="../media/image29.jpeg"/><Relationship Id="rId4" Type="http://schemas.openxmlformats.org/officeDocument/2006/relationships/diagramLayout" Target="../diagrams/layout10.xm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harlotte.krzanicki@greenwoodacademies.or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574513" y="465134"/>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 Types of SEN  Provision</a:t>
            </a:r>
          </a:p>
        </p:txBody>
      </p:sp>
      <p:sp>
        <p:nvSpPr>
          <p:cNvPr id="4" name="Rounded Rectangle 3">
            <a:hlinkClick r:id="" action="ppaction://noaction"/>
          </p:cNvPr>
          <p:cNvSpPr/>
          <p:nvPr/>
        </p:nvSpPr>
        <p:spPr>
          <a:xfrm>
            <a:off x="7384064" y="465134"/>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5. Accessing the curriculum</a:t>
            </a:r>
          </a:p>
          <a:p>
            <a:pPr algn="ctr"/>
            <a:endParaRPr lang="en-GB" sz="1400" b="1" dirty="0"/>
          </a:p>
        </p:txBody>
      </p:sp>
      <p:sp>
        <p:nvSpPr>
          <p:cNvPr id="5" name="Rounded Rectangle 4">
            <a:hlinkClick r:id="rId3" action="ppaction://hlinksldjump"/>
          </p:cNvPr>
          <p:cNvSpPr/>
          <p:nvPr/>
        </p:nvSpPr>
        <p:spPr>
          <a:xfrm>
            <a:off x="539552" y="4856406"/>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12. Specialist Support</a:t>
            </a:r>
          </a:p>
          <a:p>
            <a:pPr algn="ctr"/>
            <a:endParaRPr lang="en-GB" sz="1600" b="1" dirty="0"/>
          </a:p>
        </p:txBody>
      </p:sp>
      <p:sp>
        <p:nvSpPr>
          <p:cNvPr id="6" name="Rounded Rectangle 5">
            <a:hlinkClick r:id="" action="ppaction://noaction"/>
          </p:cNvPr>
          <p:cNvSpPr/>
          <p:nvPr/>
        </p:nvSpPr>
        <p:spPr>
          <a:xfrm>
            <a:off x="5796136" y="4869160"/>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9. Pastoral Support</a:t>
            </a:r>
          </a:p>
        </p:txBody>
      </p:sp>
      <p:sp>
        <p:nvSpPr>
          <p:cNvPr id="7" name="Rounded Rectangle 6">
            <a:hlinkClick r:id="rId4"/>
          </p:cNvPr>
          <p:cNvSpPr/>
          <p:nvPr/>
        </p:nvSpPr>
        <p:spPr>
          <a:xfrm>
            <a:off x="2405158" y="465134"/>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2. Academy SEN Policy</a:t>
            </a:r>
          </a:p>
          <a:p>
            <a:pPr algn="ctr"/>
            <a:endParaRPr lang="en-GB" sz="1600" b="1" dirty="0"/>
          </a:p>
        </p:txBody>
      </p:sp>
      <p:sp>
        <p:nvSpPr>
          <p:cNvPr id="8" name="Rounded Rectangle 7">
            <a:hlinkClick r:id="rId5" action="ppaction://hlinksldjump"/>
          </p:cNvPr>
          <p:cNvSpPr/>
          <p:nvPr/>
        </p:nvSpPr>
        <p:spPr>
          <a:xfrm>
            <a:off x="5796136" y="438269"/>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endParaRPr lang="en-GB" sz="1600" b="1" dirty="0"/>
          </a:p>
          <a:p>
            <a:pPr algn="ctr"/>
            <a:r>
              <a:rPr lang="en-GB" sz="1600" b="1" dirty="0"/>
              <a:t>4. Teaching pupils with SEN </a:t>
            </a:r>
          </a:p>
          <a:p>
            <a:pPr algn="ctr"/>
            <a:endParaRPr lang="en-GB" sz="1600" b="1" dirty="0"/>
          </a:p>
          <a:p>
            <a:pPr algn="ctr"/>
            <a:endParaRPr lang="en-GB" sz="1400" b="1" dirty="0"/>
          </a:p>
        </p:txBody>
      </p:sp>
      <p:sp>
        <p:nvSpPr>
          <p:cNvPr id="9" name="Rounded Rectangle 8">
            <a:hlinkClick r:id="rId6" action="ppaction://hlinksldjump"/>
          </p:cNvPr>
          <p:cNvSpPr/>
          <p:nvPr/>
        </p:nvSpPr>
        <p:spPr>
          <a:xfrm>
            <a:off x="4214784" y="4869160"/>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10. Preparing for the next stage</a:t>
            </a:r>
          </a:p>
          <a:p>
            <a:pPr algn="ctr"/>
            <a:endParaRPr lang="en-GB" sz="1600" b="1" dirty="0"/>
          </a:p>
        </p:txBody>
      </p:sp>
      <p:sp>
        <p:nvSpPr>
          <p:cNvPr id="10" name="Rounded Rectangle 9">
            <a:hlinkClick r:id="rId7" action="ppaction://hlinksldjump"/>
          </p:cNvPr>
          <p:cNvSpPr/>
          <p:nvPr/>
        </p:nvSpPr>
        <p:spPr>
          <a:xfrm>
            <a:off x="7020272" y="3392455"/>
            <a:ext cx="1801420"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endParaRPr lang="en-GB" sz="1600" b="1" dirty="0"/>
          </a:p>
          <a:p>
            <a:pPr algn="ctr"/>
            <a:r>
              <a:rPr lang="en-GB" sz="1600" b="1" dirty="0"/>
              <a:t>7. Consulting  with Parents and Young    </a:t>
            </a:r>
          </a:p>
          <a:p>
            <a:pPr algn="ctr"/>
            <a:r>
              <a:rPr lang="en-GB" sz="1600" b="1" dirty="0"/>
              <a:t>     People</a:t>
            </a:r>
          </a:p>
          <a:p>
            <a:pPr algn="ctr"/>
            <a:endParaRPr lang="en-GB" sz="1600" b="1" dirty="0"/>
          </a:p>
        </p:txBody>
      </p:sp>
      <p:sp>
        <p:nvSpPr>
          <p:cNvPr id="11" name="Rounded Rectangle 10">
            <a:hlinkClick r:id="rId8" action="ppaction://hlinksldjump"/>
          </p:cNvPr>
          <p:cNvSpPr/>
          <p:nvPr/>
        </p:nvSpPr>
        <p:spPr>
          <a:xfrm>
            <a:off x="574512" y="1916832"/>
            <a:ext cx="1830646"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14. Identifying and Assessing Needs</a:t>
            </a:r>
          </a:p>
        </p:txBody>
      </p:sp>
      <p:sp>
        <p:nvSpPr>
          <p:cNvPr id="12" name="Rounded Rectangle 11">
            <a:hlinkClick r:id="rId8" action="ppaction://hlinksldjump"/>
          </p:cNvPr>
          <p:cNvSpPr/>
          <p:nvPr/>
        </p:nvSpPr>
        <p:spPr>
          <a:xfrm>
            <a:off x="544068" y="3362889"/>
            <a:ext cx="1861090"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p:txBody>
      </p:sp>
      <p:sp>
        <p:nvSpPr>
          <p:cNvPr id="13" name="Rounded Rectangle 12">
            <a:hlinkClick r:id="rId9"/>
          </p:cNvPr>
          <p:cNvSpPr/>
          <p:nvPr/>
        </p:nvSpPr>
        <p:spPr>
          <a:xfrm>
            <a:off x="7477227" y="4869160"/>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8. </a:t>
            </a:r>
            <a:r>
              <a:rPr lang="en-GB" sz="1400" b="1" dirty="0"/>
              <a:t>Access to the Local Authority SEN offer </a:t>
            </a:r>
          </a:p>
          <a:p>
            <a:pPr algn="ctr"/>
            <a:endParaRPr lang="en-GB" sz="1600" b="1" dirty="0"/>
          </a:p>
        </p:txBody>
      </p:sp>
      <p:sp>
        <p:nvSpPr>
          <p:cNvPr id="14" name="Rounded Rectangle 13">
            <a:hlinkClick r:id="rId10" action="ppaction://hlinksldjump"/>
          </p:cNvPr>
          <p:cNvSpPr/>
          <p:nvPr/>
        </p:nvSpPr>
        <p:spPr>
          <a:xfrm>
            <a:off x="7020271" y="1916832"/>
            <a:ext cx="1801421"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6. Assessing and Reviewing pupil Progress</a:t>
            </a:r>
          </a:p>
          <a:p>
            <a:pPr algn="ctr"/>
            <a:endParaRPr lang="en-GB" sz="1600" b="1" dirty="0"/>
          </a:p>
        </p:txBody>
      </p:sp>
      <p:sp>
        <p:nvSpPr>
          <p:cNvPr id="15" name="Rounded Rectangle 14">
            <a:hlinkClick r:id="rId11" action="ppaction://hlinksldjump"/>
          </p:cNvPr>
          <p:cNvSpPr/>
          <p:nvPr/>
        </p:nvSpPr>
        <p:spPr>
          <a:xfrm>
            <a:off x="4152096" y="438269"/>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3. Contacting the SENCo</a:t>
            </a:r>
            <a:endParaRPr lang="en-GB" sz="1600" b="1" dirty="0"/>
          </a:p>
        </p:txBody>
      </p:sp>
      <p:sp>
        <p:nvSpPr>
          <p:cNvPr id="16" name="Rounded Rectangle 15">
            <a:hlinkClick r:id="rId12" action="ppaction://hlinksldjump"/>
          </p:cNvPr>
          <p:cNvSpPr/>
          <p:nvPr/>
        </p:nvSpPr>
        <p:spPr>
          <a:xfrm>
            <a:off x="2405158" y="4884263"/>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11. Evaluating Provision</a:t>
            </a:r>
          </a:p>
        </p:txBody>
      </p:sp>
      <p:sp>
        <p:nvSpPr>
          <p:cNvPr id="17" name="Quad Arrow 16"/>
          <p:cNvSpPr/>
          <p:nvPr/>
        </p:nvSpPr>
        <p:spPr>
          <a:xfrm>
            <a:off x="3089234" y="1772816"/>
            <a:ext cx="3570998" cy="2880319"/>
          </a:xfrm>
          <a:prstGeom prst="quadArrow">
            <a:avLst>
              <a:gd name="adj1" fmla="val 29230"/>
              <a:gd name="adj2" fmla="val 18648"/>
              <a:gd name="adj3" fmla="val 1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Dogsthorpe</a:t>
            </a:r>
            <a:r>
              <a:rPr lang="en-GB" sz="2400" b="1" dirty="0">
                <a:solidFill>
                  <a:schemeClr val="tx1"/>
                </a:solidFill>
              </a:rPr>
              <a:t> Academy </a:t>
            </a:r>
          </a:p>
          <a:p>
            <a:pPr algn="ctr"/>
            <a:r>
              <a:rPr lang="en-GB" sz="2400" b="1" dirty="0">
                <a:solidFill>
                  <a:schemeClr val="tx1"/>
                </a:solidFill>
              </a:rPr>
              <a:t>SEN Local Offer </a:t>
            </a:r>
          </a:p>
          <a:p>
            <a:pPr algn="ctr"/>
            <a:r>
              <a:rPr lang="en-GB" sz="2400" b="1" dirty="0">
                <a:solidFill>
                  <a:schemeClr val="tx1"/>
                </a:solidFill>
              </a:rPr>
              <a:t>( Information report)</a:t>
            </a:r>
          </a:p>
          <a:p>
            <a:pPr algn="ctr"/>
            <a:r>
              <a:rPr lang="en-GB" sz="1400" b="1" dirty="0">
                <a:solidFill>
                  <a:schemeClr val="tx1"/>
                </a:solidFill>
              </a:rPr>
              <a:t>Reviewed September 2020</a:t>
            </a:r>
          </a:p>
        </p:txBody>
      </p:sp>
      <p:pic>
        <p:nvPicPr>
          <p:cNvPr id="19" name="Picture 18" descr="\\gwh-fs-01.gwh.gdft.org\hr$\Templates\Logos\Greenwood-Academies-Trust-Single-line.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sp>
        <p:nvSpPr>
          <p:cNvPr id="21" name="Rectangle 20">
            <a:hlinkClick r:id="rId8" action="ppaction://hlinksldjump"/>
          </p:cNvPr>
          <p:cNvSpPr/>
          <p:nvPr/>
        </p:nvSpPr>
        <p:spPr>
          <a:xfrm>
            <a:off x="574513" y="3494482"/>
            <a:ext cx="1830645" cy="830997"/>
          </a:xfrm>
          <a:prstGeom prst="rect">
            <a:avLst/>
          </a:prstGeom>
        </p:spPr>
        <p:txBody>
          <a:bodyPr wrap="square">
            <a:spAutoFit/>
          </a:bodyPr>
          <a:lstStyle/>
          <a:p>
            <a:pPr lvl="0" algn="ctr"/>
            <a:r>
              <a:rPr lang="en-GB" sz="1600" b="1" dirty="0">
                <a:solidFill>
                  <a:srgbClr val="FFFFFF"/>
                </a:solidFill>
              </a:rPr>
              <a:t>13. Accessing enrichment opportunities</a:t>
            </a:r>
          </a:p>
        </p:txBody>
      </p:sp>
    </p:spTree>
    <p:extLst>
      <p:ext uri="{BB962C8B-B14F-4D97-AF65-F5344CB8AC3E}">
        <p14:creationId xmlns:p14="http://schemas.microsoft.com/office/powerpoint/2010/main" val="342912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632848" cy="769441"/>
          </a:xfrm>
          <a:prstGeom prst="rect">
            <a:avLst/>
          </a:prstGeom>
        </p:spPr>
        <p:txBody>
          <a:bodyPr wrap="square">
            <a:spAutoFit/>
          </a:bodyPr>
          <a:lstStyle/>
          <a:p>
            <a:pPr algn="ctr"/>
            <a:r>
              <a:rPr lang="en-GB" sz="2400" u="sng" dirty="0"/>
              <a:t>6. Assessing and reviewing pupil progress.</a:t>
            </a:r>
          </a:p>
          <a:p>
            <a:pPr marL="342900" indent="-342900">
              <a:buFont typeface="Arial" pitchFamily="34" charset="0"/>
              <a:buChar char="•"/>
            </a:pPr>
            <a:r>
              <a:rPr lang="en-GB" sz="2000" i="1" dirty="0"/>
              <a:t>	</a:t>
            </a:r>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5" name="Diagram 4"/>
          <p:cNvGraphicFramePr/>
          <p:nvPr>
            <p:extLst>
              <p:ext uri="{D42A27DB-BD31-4B8C-83A1-F6EECF244321}">
                <p14:modId xmlns:p14="http://schemas.microsoft.com/office/powerpoint/2010/main" val="1137374489"/>
              </p:ext>
            </p:extLst>
          </p:nvPr>
        </p:nvGraphicFramePr>
        <p:xfrm>
          <a:off x="1763688" y="1124744"/>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83968" y="2924944"/>
            <a:ext cx="2376264" cy="2031325"/>
          </a:xfrm>
          <a:prstGeom prst="rect">
            <a:avLst/>
          </a:prstGeom>
          <a:noFill/>
        </p:spPr>
        <p:txBody>
          <a:bodyPr wrap="square" rtlCol="0">
            <a:spAutoFit/>
          </a:bodyPr>
          <a:lstStyle/>
          <a:p>
            <a:r>
              <a:rPr lang="en-GB" dirty="0"/>
              <a:t>We will ensure that there are regular chances to assess and review children’s progress and we will use the following means :</a:t>
            </a: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997843"/>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t2.gstatic.com/images?q=tbn:ANd9GcQVWOal5lwL5MH11I8B-uAUA6j-ABdkGOOiguUEwdVJrXmjgLfnnQ:venturebeat.files.wordpress.com/2011/11/do-com-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364" y="3071226"/>
            <a:ext cx="1772196" cy="173875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t3.gstatic.com/images?q=tbn:ANd9GcSzI4tBko4Icp7KNhd5EiHsm9Q8l2IAniL00a1J63UjHjA7K3EW:a1clean.net/wp-content/uploads/2014/01/review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628" y="4699507"/>
            <a:ext cx="1889399" cy="166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0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1938992"/>
          </a:xfrm>
          <a:prstGeom prst="rect">
            <a:avLst/>
          </a:prstGeom>
        </p:spPr>
        <p:txBody>
          <a:bodyPr wrap="square">
            <a:spAutoFit/>
          </a:bodyPr>
          <a:lstStyle/>
          <a:p>
            <a:pPr algn="ctr"/>
            <a:r>
              <a:rPr lang="en-GB" sz="2000" b="1" u="sng" dirty="0"/>
              <a:t>7. Consulting with parents and young people.</a:t>
            </a:r>
          </a:p>
          <a:p>
            <a:pPr marL="342900" indent="-342900">
              <a:buFont typeface="Arial" pitchFamily="34" charset="0"/>
              <a:buChar char="•"/>
            </a:pPr>
            <a:endParaRPr lang="en-GB" sz="1000" dirty="0"/>
          </a:p>
          <a:p>
            <a:pPr marL="342900" indent="-342900">
              <a:buFont typeface="Arial" pitchFamily="34" charset="0"/>
              <a:buChar char="•"/>
            </a:pPr>
            <a:r>
              <a:rPr lang="en-GB" i="1" dirty="0"/>
              <a:t>We will ensure that we discuss any additional needs your child may have will all the right people.  This will include you, as the parents and the children themselves.</a:t>
            </a:r>
          </a:p>
          <a:p>
            <a:pPr marL="342900" indent="-342900">
              <a:buFont typeface="Arial" pitchFamily="34" charset="0"/>
              <a:buChar char="•"/>
            </a:pPr>
            <a:endParaRPr lang="en-GB" i="1" dirty="0"/>
          </a:p>
          <a:p>
            <a:pPr marL="342900" indent="-342900">
              <a:buFont typeface="Arial" pitchFamily="34" charset="0"/>
              <a:buChar char="•"/>
            </a:pPr>
            <a:endParaRPr lang="en-GB" i="1" dirty="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3" name="Diagram 2"/>
          <p:cNvGraphicFramePr/>
          <p:nvPr>
            <p:extLst>
              <p:ext uri="{D42A27DB-BD31-4B8C-83A1-F6EECF244321}">
                <p14:modId xmlns:p14="http://schemas.microsoft.com/office/powerpoint/2010/main" val="1156003106"/>
              </p:ext>
            </p:extLst>
          </p:nvPr>
        </p:nvGraphicFramePr>
        <p:xfrm>
          <a:off x="179512" y="1844824"/>
          <a:ext cx="396044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58776043"/>
              </p:ext>
            </p:extLst>
          </p:nvPr>
        </p:nvGraphicFramePr>
        <p:xfrm>
          <a:off x="4599798" y="1844824"/>
          <a:ext cx="4040832" cy="3392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4860032" y="2132856"/>
            <a:ext cx="1656184" cy="523220"/>
          </a:xfrm>
          <a:prstGeom prst="rect">
            <a:avLst/>
          </a:prstGeom>
          <a:noFill/>
        </p:spPr>
        <p:txBody>
          <a:bodyPr wrap="square" rtlCol="0">
            <a:spAutoFit/>
          </a:bodyPr>
          <a:lstStyle/>
          <a:p>
            <a:r>
              <a:rPr lang="en-GB" sz="1400" dirty="0">
                <a:solidFill>
                  <a:schemeClr val="bg1"/>
                </a:solidFill>
              </a:rPr>
              <a:t>Open door policy</a:t>
            </a:r>
          </a:p>
        </p:txBody>
      </p:sp>
      <p:pic>
        <p:nvPicPr>
          <p:cNvPr id="5122" name="Picture 2" descr="http://t3.gstatic.com/images?q=tbn:ANd9GcSsEY6YvF0bkuzsTtLLOJ-1yoPtA6eErlG7-DRR12HR_cGoOhu7SQ:www.aligunsbergtherapy.com/images/taglines/parent-consultation.gi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648" y="2946731"/>
            <a:ext cx="156849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gstatic.com/images?q=tbn:ANd9GcQ-0O2DJz1iym9GGmv3pJbfUFGUqGeoCMEEDWC5HZ75S-ZDea60GQ:www.chantry.northumberland.sch.uk/assets/images/studentvoice06.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8142" y="2780928"/>
            <a:ext cx="1589657" cy="120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2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677108"/>
          </a:xfrm>
          <a:prstGeom prst="rect">
            <a:avLst/>
          </a:prstGeom>
        </p:spPr>
        <p:txBody>
          <a:bodyPr wrap="square">
            <a:spAutoFit/>
          </a:bodyPr>
          <a:lstStyle/>
          <a:p>
            <a:pPr algn="ctr"/>
            <a:r>
              <a:rPr lang="en-GB" sz="2000" b="1" u="sng" dirty="0"/>
              <a:t>8. Access to the Local Authority SEN offer.</a:t>
            </a:r>
          </a:p>
          <a:p>
            <a:pPr marL="285750" indent="-285750">
              <a:buFont typeface="Arial" panose="020B0604020202020204" pitchFamily="34" charset="0"/>
              <a:buChar char="•"/>
            </a:pPr>
            <a:endParaRPr lang="en-GB" i="1" dirty="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sp>
        <p:nvSpPr>
          <p:cNvPr id="3" name="Rectangle 2"/>
          <p:cNvSpPr/>
          <p:nvPr/>
        </p:nvSpPr>
        <p:spPr>
          <a:xfrm>
            <a:off x="675362" y="2690336"/>
            <a:ext cx="7497038" cy="1200329"/>
          </a:xfrm>
          <a:prstGeom prst="rect">
            <a:avLst/>
          </a:prstGeom>
        </p:spPr>
        <p:txBody>
          <a:bodyPr wrap="square">
            <a:spAutoFit/>
          </a:bodyPr>
          <a:lstStyle/>
          <a:p>
            <a:pPr algn="ctr"/>
            <a:r>
              <a:rPr lang="en-GB" dirty="0"/>
              <a:t>The Local Authority’s Local Offer is can be found at</a:t>
            </a:r>
          </a:p>
          <a:p>
            <a:pPr algn="ctr"/>
            <a:r>
              <a:rPr lang="en-GB" dirty="0">
                <a:hlinkClick r:id="rId3"/>
              </a:rPr>
              <a:t>https://fis.peterborough.gov.uk/kb5/peterborough/directory/localoffer.page?familychannel=8</a:t>
            </a:r>
            <a:endParaRPr lang="en-GB" dirty="0"/>
          </a:p>
          <a:p>
            <a:pPr algn="ctr"/>
            <a:endParaRPr lang="en-GB" dirty="0"/>
          </a:p>
        </p:txBody>
      </p:sp>
      <p:pic>
        <p:nvPicPr>
          <p:cNvPr id="2052" name="Picture 4" descr="http://t2.gstatic.com/images?q=tbn:ANd9GcQcEIiVFC55wuGJwU6rHszw1L1lx9-8X0qb76Lt0bEioEGi-fpM:www.peterboroughtoday.co.uk/webimage/1.6336720.1412330989!/image/4212083895.jpg_gen/derivatives/articleImgDeriv_628px/42120838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965594"/>
            <a:ext cx="295004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TXm5sKSppmAfBuaoisspiVcHPQJlCgiyPTYwYB6zVu6g_ttF68:www.raiseonlinetraining.co.uk/logos/Dogsthorpe-Academ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531" y="1009764"/>
            <a:ext cx="40767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0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a:p>
          <a:p>
            <a:pPr algn="ctr"/>
            <a:endParaRPr lang="en-GB" sz="2400" u="sng" dirty="0"/>
          </a:p>
          <a:p>
            <a:pPr algn="ctr"/>
            <a:endParaRPr lang="en-GB" sz="2400" u="sng" dirty="0"/>
          </a:p>
          <a:p>
            <a:pPr algn="ctr"/>
            <a:endParaRPr lang="en-GB" sz="2400" u="sng" dirty="0"/>
          </a:p>
        </p:txBody>
      </p:sp>
      <p:pic>
        <p:nvPicPr>
          <p:cNvPr id="3" name="Picture 2" descr="\\gwh-fs-01.gwh.gdft.org\hr$\Templates\Logos\Greenwood-Academies-Trust-Single-l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Diagram 3"/>
          <p:cNvGraphicFramePr/>
          <p:nvPr>
            <p:extLst>
              <p:ext uri="{D42A27DB-BD31-4B8C-83A1-F6EECF244321}">
                <p14:modId xmlns:p14="http://schemas.microsoft.com/office/powerpoint/2010/main" val="2270817366"/>
              </p:ext>
            </p:extLst>
          </p:nvPr>
        </p:nvGraphicFramePr>
        <p:xfrm>
          <a:off x="179512" y="260648"/>
          <a:ext cx="6552728"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260648"/>
            <a:ext cx="1747070" cy="130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4949" y="2838494"/>
            <a:ext cx="1957586" cy="139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9626" y="1585555"/>
            <a:ext cx="2088232" cy="125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t0.gstatic.com/images?q=tbn:ANd9GcQCLiqmhZr3Tvn5uOVV2SBS8Jo79NkBSdF24Ny6YlZjHF1qBuH-oA:www.thewestonmercury.co.uk/polopoly_fs/1.1451969!/image/1486582176.jpg_gen/derivatives/landscape_490/148658217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7753" y="4229410"/>
            <a:ext cx="2292107" cy="162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1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848872" cy="830997"/>
          </a:xfrm>
          <a:prstGeom prst="rect">
            <a:avLst/>
          </a:prstGeom>
        </p:spPr>
        <p:txBody>
          <a:bodyPr wrap="square">
            <a:spAutoFit/>
          </a:bodyPr>
          <a:lstStyle/>
          <a:p>
            <a:pPr algn="ctr"/>
            <a:r>
              <a:rPr lang="en-GB" sz="2400" u="sng" dirty="0"/>
              <a:t>10. Preparing for the next step</a:t>
            </a:r>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Diagram 3"/>
          <p:cNvGraphicFramePr/>
          <p:nvPr>
            <p:extLst>
              <p:ext uri="{D42A27DB-BD31-4B8C-83A1-F6EECF244321}">
                <p14:modId xmlns:p14="http://schemas.microsoft.com/office/powerpoint/2010/main" val="3667303215"/>
              </p:ext>
            </p:extLst>
          </p:nvPr>
        </p:nvGraphicFramePr>
        <p:xfrm>
          <a:off x="1475656" y="1180975"/>
          <a:ext cx="7560839"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1628800"/>
            <a:ext cx="208823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3789040"/>
            <a:ext cx="208823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39752" y="1988840"/>
            <a:ext cx="1728192" cy="954107"/>
          </a:xfrm>
          <a:prstGeom prst="rect">
            <a:avLst/>
          </a:prstGeom>
          <a:noFill/>
        </p:spPr>
        <p:txBody>
          <a:bodyPr wrap="square" rtlCol="0">
            <a:spAutoFit/>
          </a:bodyPr>
          <a:lstStyle/>
          <a:p>
            <a:pPr lvl="0" algn="ctr"/>
            <a:r>
              <a:rPr lang="en-GB" sz="1400" dirty="0">
                <a:solidFill>
                  <a:schemeClr val="bg1"/>
                </a:solidFill>
              </a:rPr>
              <a:t>The child makes extra visits to the school, if deemed appropriate</a:t>
            </a:r>
          </a:p>
        </p:txBody>
      </p:sp>
      <p:sp>
        <p:nvSpPr>
          <p:cNvPr id="9" name="TextBox 8"/>
          <p:cNvSpPr txBox="1"/>
          <p:nvPr/>
        </p:nvSpPr>
        <p:spPr>
          <a:xfrm>
            <a:off x="4427984" y="1988840"/>
            <a:ext cx="1728192" cy="1169551"/>
          </a:xfrm>
          <a:prstGeom prst="rect">
            <a:avLst/>
          </a:prstGeom>
          <a:noFill/>
        </p:spPr>
        <p:txBody>
          <a:bodyPr wrap="square" rtlCol="0">
            <a:spAutoFit/>
          </a:bodyPr>
          <a:lstStyle/>
          <a:p>
            <a:pPr lvl="0"/>
            <a:r>
              <a:rPr lang="en-GB" sz="1400" dirty="0">
                <a:solidFill>
                  <a:schemeClr val="bg1"/>
                </a:solidFill>
              </a:rPr>
              <a:t>Information gathering from all professionals involved with the child </a:t>
            </a:r>
          </a:p>
        </p:txBody>
      </p:sp>
      <p:sp>
        <p:nvSpPr>
          <p:cNvPr id="10" name="TextBox 9"/>
          <p:cNvSpPr txBox="1"/>
          <p:nvPr/>
        </p:nvSpPr>
        <p:spPr>
          <a:xfrm>
            <a:off x="4427984" y="4077072"/>
            <a:ext cx="1800200" cy="1384995"/>
          </a:xfrm>
          <a:prstGeom prst="rect">
            <a:avLst/>
          </a:prstGeom>
          <a:noFill/>
        </p:spPr>
        <p:txBody>
          <a:bodyPr wrap="square" rtlCol="0">
            <a:spAutoFit/>
          </a:bodyPr>
          <a:lstStyle/>
          <a:p>
            <a:pPr lvl="0"/>
            <a:r>
              <a:rPr lang="en-GB" sz="1400" dirty="0">
                <a:solidFill>
                  <a:schemeClr val="bg1"/>
                </a:solidFill>
              </a:rPr>
              <a:t>Transition meetings with the parents and any other agencies working with the child.</a:t>
            </a:r>
          </a:p>
        </p:txBody>
      </p:sp>
      <p:pic>
        <p:nvPicPr>
          <p:cNvPr id="7170" name="Picture 2" descr="http://t2.gstatic.com/images?q=tbn:ANd9GcTbexr2Y5Jzf4_FAoIwF4u_zsvx4gTHf21ILPbgMRbSGiGvLEWe1g:cdn.business2community.com/wp-content/uploads/2014/07/Step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48" y="1379677"/>
            <a:ext cx="2009775" cy="433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2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7992888" cy="1754326"/>
          </a:xfrm>
          <a:prstGeom prst="rect">
            <a:avLst/>
          </a:prstGeom>
        </p:spPr>
        <p:txBody>
          <a:bodyPr wrap="square">
            <a:spAutoFit/>
          </a:bodyPr>
          <a:lstStyle/>
          <a:p>
            <a:pPr algn="ctr"/>
            <a:endParaRPr lang="en-GB" sz="3600" dirty="0"/>
          </a:p>
          <a:p>
            <a:r>
              <a:rPr lang="en-GB" sz="3600" i="1" dirty="0"/>
              <a:t>Evaluating</a:t>
            </a:r>
          </a:p>
          <a:p>
            <a:r>
              <a:rPr lang="en-GB" sz="3600" i="1" dirty="0"/>
              <a:t>Provision.</a:t>
            </a:r>
            <a:r>
              <a:rPr lang="en-GB" sz="2000" i="1" dirty="0"/>
              <a:t>	</a:t>
            </a:r>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3" name="Diagram 2"/>
          <p:cNvGraphicFramePr/>
          <p:nvPr>
            <p:extLst>
              <p:ext uri="{D42A27DB-BD31-4B8C-83A1-F6EECF244321}">
                <p14:modId xmlns:p14="http://schemas.microsoft.com/office/powerpoint/2010/main" val="762945137"/>
              </p:ext>
            </p:extLst>
          </p:nvPr>
        </p:nvGraphicFramePr>
        <p:xfrm>
          <a:off x="2483768" y="188640"/>
          <a:ext cx="6768752" cy="59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Evaluating Business Ide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52936"/>
            <a:ext cx="3096344" cy="228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a:t>12. Specialist Support –Internal.</a:t>
            </a:r>
          </a:p>
          <a:p>
            <a:pPr algn="ctr"/>
            <a:endParaRPr lang="en-GB" sz="2400" u="sng" dirty="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363349037"/>
              </p:ext>
            </p:extLst>
          </p:nvPr>
        </p:nvGraphicFramePr>
        <p:xfrm>
          <a:off x="467544" y="1124744"/>
          <a:ext cx="8299797" cy="5402415"/>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792088">
                <a:tc gridSpan="3">
                  <a:txBody>
                    <a:bodyPr/>
                    <a:lstStyle/>
                    <a:p>
                      <a:pPr lvl="0"/>
                      <a:r>
                        <a:rPr kumimoji="0" lang="en-GB" sz="1600" b="1" kern="1200" dirty="0">
                          <a:solidFill>
                            <a:schemeClr val="tx1"/>
                          </a:solidFill>
                          <a:effectLst/>
                          <a:latin typeface="+mn-lt"/>
                          <a:ea typeface="+mn-ea"/>
                          <a:cs typeface="+mn-cs"/>
                        </a:rPr>
                        <a:t>Dean</a:t>
                      </a:r>
                      <a:r>
                        <a:rPr kumimoji="0" lang="en-GB" sz="1600" b="1" kern="1200" baseline="0" dirty="0">
                          <a:solidFill>
                            <a:schemeClr val="tx1"/>
                          </a:solidFill>
                          <a:effectLst/>
                          <a:latin typeface="+mn-lt"/>
                          <a:ea typeface="+mn-ea"/>
                          <a:cs typeface="+mn-cs"/>
                        </a:rPr>
                        <a:t> </a:t>
                      </a:r>
                      <a:r>
                        <a:rPr kumimoji="0" lang="en-GB" sz="1600" b="1" kern="1200" baseline="0" dirty="0" err="1">
                          <a:solidFill>
                            <a:schemeClr val="tx1"/>
                          </a:solidFill>
                          <a:effectLst/>
                          <a:latin typeface="+mn-lt"/>
                          <a:ea typeface="+mn-ea"/>
                          <a:cs typeface="+mn-cs"/>
                        </a:rPr>
                        <a:t>Papworth</a:t>
                      </a:r>
                      <a:r>
                        <a:rPr kumimoji="0" lang="en-GB" sz="1600" b="1" kern="1200" baseline="0" dirty="0">
                          <a:solidFill>
                            <a:schemeClr val="tx1"/>
                          </a:solidFill>
                          <a:effectLst/>
                          <a:latin typeface="+mn-lt"/>
                          <a:ea typeface="+mn-ea"/>
                          <a:cs typeface="+mn-cs"/>
                        </a:rPr>
                        <a:t> – Trained in Forest School Management, Counselling and 1 to 1 support for vulnerable children.</a:t>
                      </a:r>
                    </a:p>
                    <a:p>
                      <a:pPr lvl="0"/>
                      <a:endParaRPr kumimoji="0" lang="en-GB" sz="1600" b="1" kern="1200" dirty="0">
                        <a:solidFill>
                          <a:schemeClr val="tx1"/>
                        </a:solidFill>
                        <a:effectLst/>
                        <a:latin typeface="+mn-lt"/>
                        <a:ea typeface="+mn-ea"/>
                        <a:cs typeface="+mn-cs"/>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0"/>
                  </a:ext>
                </a:extLst>
              </a:tr>
              <a:tr h="1324281">
                <a:tc>
                  <a:txBody>
                    <a:bodyPr/>
                    <a:lstStyle/>
                    <a:p>
                      <a:r>
                        <a:rPr lang="en-GB" sz="1600" b="1" dirty="0">
                          <a:solidFill>
                            <a:schemeClr val="tx1"/>
                          </a:solidFill>
                        </a:rPr>
                        <a:t>Tina </a:t>
                      </a:r>
                      <a:r>
                        <a:rPr lang="en-GB" sz="1600" b="1" dirty="0" err="1">
                          <a:solidFill>
                            <a:schemeClr val="tx1"/>
                          </a:solidFill>
                        </a:rPr>
                        <a:t>Beawick</a:t>
                      </a:r>
                      <a:r>
                        <a:rPr lang="en-GB" sz="1600" b="1" dirty="0">
                          <a:solidFill>
                            <a:schemeClr val="tx1"/>
                          </a:solidFill>
                        </a:rPr>
                        <a:t> – Trained in supporting</a:t>
                      </a:r>
                      <a:r>
                        <a:rPr lang="en-GB" sz="1600" b="1" baseline="0" dirty="0">
                          <a:solidFill>
                            <a:schemeClr val="tx1"/>
                          </a:solidFill>
                        </a:rPr>
                        <a:t> children who are on the Autistic Spectrum.</a:t>
                      </a:r>
                      <a:endParaRPr lang="en-GB" sz="1600" b="1" dirty="0">
                        <a:solidFill>
                          <a:schemeClr val="tx1"/>
                        </a:solidFill>
                      </a:endParaRPr>
                    </a:p>
                  </a:txBody>
                  <a:tcPr/>
                </a:tc>
                <a:tc>
                  <a:txBody>
                    <a:bodyPr/>
                    <a:lstStyle/>
                    <a:p>
                      <a:r>
                        <a:rPr lang="en-GB" sz="1600" b="1" dirty="0">
                          <a:solidFill>
                            <a:schemeClr val="tx1"/>
                          </a:solidFill>
                        </a:rPr>
                        <a:t>Nicola</a:t>
                      </a:r>
                      <a:r>
                        <a:rPr lang="en-GB" sz="1600" b="1" baseline="0" dirty="0">
                          <a:solidFill>
                            <a:schemeClr val="tx1"/>
                          </a:solidFill>
                        </a:rPr>
                        <a:t> </a:t>
                      </a:r>
                      <a:r>
                        <a:rPr lang="en-GB" sz="1600" b="1" baseline="0" dirty="0" err="1">
                          <a:solidFill>
                            <a:schemeClr val="tx1"/>
                          </a:solidFill>
                        </a:rPr>
                        <a:t>Colegate</a:t>
                      </a:r>
                      <a:r>
                        <a:rPr lang="en-GB" sz="1600" b="1" dirty="0">
                          <a:solidFill>
                            <a:schemeClr val="tx1"/>
                          </a:solidFill>
                        </a:rPr>
                        <a:t>–Supporting children with Speech and Language issues supporting</a:t>
                      </a:r>
                      <a:r>
                        <a:rPr lang="en-GB" sz="1600" b="1" baseline="0" dirty="0">
                          <a:solidFill>
                            <a:schemeClr val="tx1"/>
                          </a:solidFill>
                        </a:rPr>
                        <a:t> </a:t>
                      </a:r>
                      <a:r>
                        <a:rPr lang="en-GB" sz="1600" b="1" dirty="0">
                          <a:solidFill>
                            <a:schemeClr val="tx1"/>
                          </a:solidFill>
                        </a:rPr>
                        <a:t>referrals</a:t>
                      </a:r>
                      <a:r>
                        <a:rPr lang="en-GB" sz="1600" b="1" baseline="0" dirty="0">
                          <a:solidFill>
                            <a:schemeClr val="tx1"/>
                          </a:solidFill>
                        </a:rPr>
                        <a:t> </a:t>
                      </a:r>
                      <a:r>
                        <a:rPr lang="en-GB" sz="1600" b="1" dirty="0">
                          <a:solidFill>
                            <a:schemeClr val="tx1"/>
                          </a:solidFill>
                        </a:rPr>
                        <a:t>to Speech Therapy service.</a:t>
                      </a:r>
                    </a:p>
                  </a:txBody>
                  <a:tcPr/>
                </a:tc>
                <a:tc>
                  <a:txBody>
                    <a:bodyPr/>
                    <a:lstStyle/>
                    <a:p>
                      <a:r>
                        <a:rPr lang="en-GB" sz="1600" b="1" dirty="0">
                          <a:solidFill>
                            <a:schemeClr val="tx1"/>
                          </a:solidFill>
                        </a:rPr>
                        <a:t>Andrea</a:t>
                      </a:r>
                      <a:r>
                        <a:rPr lang="en-GB" sz="1600" b="1" baseline="0" dirty="0">
                          <a:solidFill>
                            <a:schemeClr val="tx1"/>
                          </a:solidFill>
                        </a:rPr>
                        <a:t> Nicolls – Supporting children with physical disabilities.</a:t>
                      </a:r>
                      <a:endParaRPr lang="en-GB" sz="1600" b="1" dirty="0">
                        <a:solidFill>
                          <a:schemeClr val="tx1"/>
                        </a:solidFill>
                      </a:endParaRPr>
                    </a:p>
                  </a:txBody>
                  <a:tcPr/>
                </a:tc>
                <a:extLst>
                  <a:ext uri="{0D108BD9-81ED-4DB2-BD59-A6C34878D82A}">
                    <a16:rowId xmlns:a16="http://schemas.microsoft.com/office/drawing/2014/main" val="10001"/>
                  </a:ext>
                </a:extLst>
              </a:tr>
              <a:tr h="1470495">
                <a:tc>
                  <a:txBody>
                    <a:bodyPr/>
                    <a:lstStyle/>
                    <a:p>
                      <a:r>
                        <a:rPr lang="en-GB" sz="1600" b="1" dirty="0">
                          <a:solidFill>
                            <a:schemeClr val="tx1"/>
                          </a:solidFill>
                        </a:rPr>
                        <a:t>Mandy Myers – Trained</a:t>
                      </a:r>
                      <a:r>
                        <a:rPr lang="en-GB" sz="1600" b="1" baseline="0" dirty="0">
                          <a:solidFill>
                            <a:schemeClr val="tx1"/>
                          </a:solidFill>
                        </a:rPr>
                        <a:t> to support children with issues related to Memory and Processing and children with an additional Language.</a:t>
                      </a:r>
                      <a:endParaRPr lang="en-GB" sz="1600" b="1" dirty="0">
                        <a:solidFill>
                          <a:schemeClr val="tx1"/>
                        </a:solidFill>
                      </a:endParaRPr>
                    </a:p>
                  </a:txBody>
                  <a:tcPr/>
                </a:tc>
                <a:tc>
                  <a:txBody>
                    <a:bodyPr/>
                    <a:lstStyle/>
                    <a:p>
                      <a:r>
                        <a:rPr lang="en-GB" sz="1600" b="1" dirty="0">
                          <a:solidFill>
                            <a:schemeClr val="tx1"/>
                          </a:solidFill>
                        </a:rPr>
                        <a:t>Julie Lusher – Supporting children with issues relating to diagnosis</a:t>
                      </a:r>
                      <a:r>
                        <a:rPr lang="en-GB" sz="1600" b="1" baseline="0" dirty="0">
                          <a:solidFill>
                            <a:schemeClr val="tx1"/>
                          </a:solidFill>
                        </a:rPr>
                        <a:t> of Dyslexia.</a:t>
                      </a:r>
                      <a:endParaRPr lang="en-GB" sz="1600" b="1" dirty="0">
                        <a:solidFill>
                          <a:schemeClr val="tx1"/>
                        </a:solidFill>
                      </a:endParaRPr>
                    </a:p>
                  </a:txBody>
                  <a:tcPr/>
                </a:tc>
                <a:tc>
                  <a:txBody>
                    <a:bodyPr/>
                    <a:lstStyle/>
                    <a:p>
                      <a:r>
                        <a:rPr lang="en-GB" sz="1600" b="1" dirty="0" err="1">
                          <a:solidFill>
                            <a:schemeClr val="tx1"/>
                          </a:solidFill>
                        </a:rPr>
                        <a:t>Niki</a:t>
                      </a:r>
                      <a:r>
                        <a:rPr lang="en-GB" sz="1600" b="1" baseline="0" dirty="0">
                          <a:solidFill>
                            <a:schemeClr val="tx1"/>
                          </a:solidFill>
                        </a:rPr>
                        <a:t> Hogg – Supporting children with sensory needs through morning </a:t>
                      </a:r>
                      <a:r>
                        <a:rPr lang="en-GB" sz="1600" b="1" baseline="0">
                          <a:solidFill>
                            <a:schemeClr val="tx1"/>
                          </a:solidFill>
                        </a:rPr>
                        <a:t>sensory provision.</a:t>
                      </a:r>
                      <a:endParaRPr lang="en-GB" sz="1600" b="1" dirty="0">
                        <a:solidFill>
                          <a:schemeClr val="tx1"/>
                        </a:solidFill>
                      </a:endParaRPr>
                    </a:p>
                  </a:txBody>
                  <a:tcPr/>
                </a:tc>
                <a:extLst>
                  <a:ext uri="{0D108BD9-81ED-4DB2-BD59-A6C34878D82A}">
                    <a16:rowId xmlns:a16="http://schemas.microsoft.com/office/drawing/2014/main" val="10002"/>
                  </a:ext>
                </a:extLst>
              </a:tr>
              <a:tr h="1470495">
                <a:tc gridSpan="3">
                  <a:txBody>
                    <a:bodyPr/>
                    <a:lstStyle/>
                    <a:p>
                      <a:r>
                        <a:rPr lang="en-GB" sz="1600" b="1" dirty="0">
                          <a:solidFill>
                            <a:schemeClr val="tx1"/>
                          </a:solidFill>
                        </a:rPr>
                        <a:t>                                   Karen </a:t>
                      </a:r>
                      <a:r>
                        <a:rPr lang="en-GB" sz="1600" b="1" dirty="0" err="1">
                          <a:solidFill>
                            <a:schemeClr val="tx1"/>
                          </a:solidFill>
                        </a:rPr>
                        <a:t>Keymer</a:t>
                      </a:r>
                      <a:r>
                        <a:rPr lang="en-GB" sz="1600" b="1" dirty="0">
                          <a:solidFill>
                            <a:schemeClr val="tx1"/>
                          </a:solidFill>
                        </a:rPr>
                        <a:t> – Family support worker</a:t>
                      </a:r>
                    </a:p>
                    <a:p>
                      <a:pPr algn="ctr"/>
                      <a:endParaRPr lang="en-GB" sz="1600" b="1" dirty="0">
                        <a:solidFill>
                          <a:schemeClr val="tx1"/>
                        </a:solidFill>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5983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a:t>12. Specialist Support – External.</a:t>
            </a:r>
          </a:p>
          <a:p>
            <a:pPr algn="ctr"/>
            <a:endParaRPr lang="en-GB" sz="2400" u="sng" dirty="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852149850"/>
              </p:ext>
            </p:extLst>
          </p:nvPr>
        </p:nvGraphicFramePr>
        <p:xfrm>
          <a:off x="467544" y="1124744"/>
          <a:ext cx="8299797" cy="4737007"/>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1628047">
                <a:tc>
                  <a:txBody>
                    <a:bodyPr/>
                    <a:lstStyle/>
                    <a:p>
                      <a:pPr lvl="0"/>
                      <a:r>
                        <a:rPr kumimoji="0" lang="en-GB" sz="1600" b="1" kern="1200" dirty="0">
                          <a:solidFill>
                            <a:schemeClr val="tx1"/>
                          </a:solidFill>
                          <a:effectLst/>
                          <a:latin typeface="+mn-lt"/>
                          <a:ea typeface="+mn-ea"/>
                          <a:cs typeface="+mn-cs"/>
                        </a:rPr>
                        <a:t>Parent Partnership Office – contact Marion </a:t>
                      </a:r>
                      <a:r>
                        <a:rPr kumimoji="0" lang="en-GB" sz="1600" b="1" kern="1200" dirty="0" err="1">
                          <a:solidFill>
                            <a:schemeClr val="tx1"/>
                          </a:solidFill>
                          <a:effectLst/>
                          <a:latin typeface="+mn-lt"/>
                          <a:ea typeface="+mn-ea"/>
                          <a:cs typeface="+mn-cs"/>
                        </a:rPr>
                        <a:t>Deeley</a:t>
                      </a:r>
                      <a:r>
                        <a:rPr kumimoji="0" lang="en-GB" sz="1600" b="1" kern="1200" dirty="0">
                          <a:solidFill>
                            <a:schemeClr val="tx1"/>
                          </a:solidFill>
                          <a:effectLst/>
                          <a:latin typeface="+mn-lt"/>
                          <a:ea typeface="+mn-ea"/>
                          <a:cs typeface="+mn-cs"/>
                        </a:rPr>
                        <a:t> Tel: (01733) 863979 or email: marion.deeley@peterborough.gov.uk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SEND Information Advice Support Service – Tel. 01733 863979 email pps@peterborough.gov.uk </a:t>
                      </a:r>
                    </a:p>
                    <a:p>
                      <a:endParaRPr lang="en-GB"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Educational Psychologist Open Access Consultation Services – Tel: (01733) 863689</a:t>
                      </a:r>
                    </a:p>
                    <a:p>
                      <a:endParaRPr lang="en-GB" sz="1600" b="1" dirty="0">
                        <a:solidFill>
                          <a:schemeClr val="tx1"/>
                        </a:solidFill>
                      </a:endParaRPr>
                    </a:p>
                  </a:txBody>
                  <a:tcPr/>
                </a:tc>
                <a:extLst>
                  <a:ext uri="{0D108BD9-81ED-4DB2-BD59-A6C34878D82A}">
                    <a16:rowId xmlns:a16="http://schemas.microsoft.com/office/drawing/2014/main" val="10000"/>
                  </a:ext>
                </a:extLst>
              </a:tr>
              <a:tr h="1324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Family Voice – Tel: (01733) 313184 or email chair@familyvoice.info</a:t>
                      </a:r>
                    </a:p>
                    <a:p>
                      <a:endParaRPr lang="en-GB" sz="1600" b="1" dirty="0">
                        <a:solidFill>
                          <a:schemeClr val="tx1"/>
                        </a:solidFill>
                      </a:endParaRPr>
                    </a:p>
                  </a:txBody>
                  <a:tcPr/>
                </a:tc>
                <a:tc>
                  <a:txBody>
                    <a:bodyPr/>
                    <a:lstStyle/>
                    <a:p>
                      <a:pPr lvl="0"/>
                      <a:r>
                        <a:rPr kumimoji="0" lang="en-GB" sz="1600" b="1" kern="1200" dirty="0">
                          <a:solidFill>
                            <a:schemeClr val="tx1"/>
                          </a:solidFill>
                          <a:effectLst/>
                          <a:latin typeface="+mn-lt"/>
                          <a:ea typeface="+mn-ea"/>
                          <a:cs typeface="+mn-cs"/>
                        </a:rPr>
                        <a:t>National Autistic Society (Peterborough branch) -Jackie </a:t>
                      </a:r>
                      <a:r>
                        <a:rPr kumimoji="0" lang="en-GB" sz="1600" b="1" kern="1200" dirty="0" err="1">
                          <a:solidFill>
                            <a:schemeClr val="tx1"/>
                          </a:solidFill>
                          <a:effectLst/>
                          <a:latin typeface="+mn-lt"/>
                          <a:ea typeface="+mn-ea"/>
                          <a:cs typeface="+mn-cs"/>
                        </a:rPr>
                        <a:t>Luland</a:t>
                      </a:r>
                      <a:r>
                        <a:rPr kumimoji="0" lang="en-GB" sz="1600" b="1" kern="1200" dirty="0">
                          <a:solidFill>
                            <a:schemeClr val="tx1"/>
                          </a:solidFill>
                          <a:effectLst/>
                          <a:latin typeface="+mn-lt"/>
                          <a:ea typeface="+mn-ea"/>
                          <a:cs typeface="+mn-cs"/>
                        </a:rPr>
                        <a:t> Tel: (01733) 577366</a:t>
                      </a:r>
                      <a:r>
                        <a:rPr kumimoji="0" lang="en-GB" sz="1600" b="1" kern="1200" baseline="0" dirty="0">
                          <a:solidFill>
                            <a:schemeClr val="tx1"/>
                          </a:solidFill>
                          <a:effectLst/>
                          <a:latin typeface="+mn-lt"/>
                          <a:ea typeface="+mn-ea"/>
                          <a:cs typeface="+mn-cs"/>
                        </a:rPr>
                        <a:t>  </a:t>
                      </a:r>
                      <a:r>
                        <a:rPr kumimoji="0" lang="en-GB" sz="1600" b="1" kern="1200" dirty="0">
                          <a:solidFill>
                            <a:schemeClr val="tx1"/>
                          </a:solidFill>
                          <a:effectLst/>
                          <a:latin typeface="+mn-lt"/>
                          <a:ea typeface="+mn-ea"/>
                          <a:cs typeface="+mn-cs"/>
                        </a:rPr>
                        <a:t> or email jackieluland@aol.com</a:t>
                      </a:r>
                    </a:p>
                    <a:p>
                      <a:endParaRPr lang="en-GB"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Dyslexia Association – Tel: (01733) 808076</a:t>
                      </a:r>
                    </a:p>
                    <a:p>
                      <a:endParaRPr lang="en-GB" sz="1600" b="1" dirty="0">
                        <a:solidFill>
                          <a:schemeClr val="tx1"/>
                        </a:solidFill>
                      </a:endParaRPr>
                    </a:p>
                  </a:txBody>
                  <a:tcPr/>
                </a:tc>
                <a:extLst>
                  <a:ext uri="{0D108BD9-81ED-4DB2-BD59-A6C34878D82A}">
                    <a16:rowId xmlns:a16="http://schemas.microsoft.com/office/drawing/2014/main" val="10001"/>
                  </a:ext>
                </a:extLst>
              </a:tr>
              <a:tr h="1470495">
                <a:tc>
                  <a:txBody>
                    <a:bodyPr/>
                    <a:lstStyle/>
                    <a:p>
                      <a:pPr lvl="0"/>
                      <a:r>
                        <a:rPr kumimoji="0" lang="en-GB" sz="1600" b="1" kern="1200" dirty="0">
                          <a:solidFill>
                            <a:schemeClr val="tx1"/>
                          </a:solidFill>
                          <a:effectLst/>
                          <a:latin typeface="+mn-lt"/>
                          <a:ea typeface="+mn-ea"/>
                          <a:cs typeface="+mn-cs"/>
                        </a:rPr>
                        <a:t>Peterborough Area Down’s Syndrome Group - Trudy </a:t>
                      </a:r>
                      <a:r>
                        <a:rPr kumimoji="0" lang="en-GB" sz="1600" b="1" kern="1200" dirty="0" err="1">
                          <a:solidFill>
                            <a:schemeClr val="tx1"/>
                          </a:solidFill>
                          <a:effectLst/>
                          <a:latin typeface="+mn-lt"/>
                          <a:ea typeface="+mn-ea"/>
                          <a:cs typeface="+mn-cs"/>
                        </a:rPr>
                        <a:t>Bollons</a:t>
                      </a:r>
                      <a:r>
                        <a:rPr kumimoji="0" lang="en-GB" sz="1600" b="1" kern="1200" dirty="0">
                          <a:solidFill>
                            <a:schemeClr val="tx1"/>
                          </a:solidFill>
                          <a:effectLst/>
                          <a:latin typeface="+mn-lt"/>
                          <a:ea typeface="+mn-ea"/>
                          <a:cs typeface="+mn-cs"/>
                        </a:rPr>
                        <a:t> Tel: (01733) 575948</a:t>
                      </a:r>
                    </a:p>
                    <a:p>
                      <a:pPr lvl="0"/>
                      <a:r>
                        <a:rPr kumimoji="0" lang="en-GB" sz="1600" b="1" kern="1200" dirty="0">
                          <a:solidFill>
                            <a:schemeClr val="tx1"/>
                          </a:solidFill>
                          <a:effectLst/>
                          <a:latin typeface="+mn-lt"/>
                          <a:ea typeface="+mn-ea"/>
                          <a:cs typeface="+mn-cs"/>
                        </a:rPr>
                        <a:t>Peterborough and District</a:t>
                      </a:r>
                    </a:p>
                    <a:p>
                      <a:endParaRPr lang="en-GB" sz="1600" b="1" dirty="0">
                        <a:solidFill>
                          <a:schemeClr val="tx1"/>
                        </a:solidFill>
                      </a:endParaRPr>
                    </a:p>
                  </a:txBody>
                  <a:tcPr/>
                </a:tc>
                <a:tc>
                  <a:txBody>
                    <a:bodyPr/>
                    <a:lstStyle/>
                    <a:p>
                      <a:endParaRPr lang="en-GB"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Peterborough ADHD Support Group – Tel: (01733) 266702</a:t>
                      </a:r>
                      <a:endParaRPr lang="en-GB" sz="1600" b="1" dirty="0">
                        <a:solidFill>
                          <a:schemeClr val="tx1"/>
                        </a:solidFill>
                      </a:endParaRPr>
                    </a:p>
                    <a:p>
                      <a:endParaRPr lang="en-GB" sz="1600" b="1"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954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a:t>12. Specialist Support – External.</a:t>
            </a:r>
          </a:p>
          <a:p>
            <a:pPr algn="ctr"/>
            <a:endParaRPr lang="en-GB" sz="2400" u="sng" dirty="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804803181"/>
              </p:ext>
            </p:extLst>
          </p:nvPr>
        </p:nvGraphicFramePr>
        <p:xfrm>
          <a:off x="179513" y="1124744"/>
          <a:ext cx="8784976" cy="5244399"/>
        </p:xfrm>
        <a:graphic>
          <a:graphicData uri="http://schemas.openxmlformats.org/drawingml/2006/table">
            <a:tbl>
              <a:tblPr firstRow="1" bandRow="1">
                <a:tableStyleId>{5C22544A-7EE6-4342-B048-85BDC9FD1C3A}</a:tableStyleId>
              </a:tblPr>
              <a:tblGrid>
                <a:gridCol w="2013763">
                  <a:extLst>
                    <a:ext uri="{9D8B030D-6E8A-4147-A177-3AD203B41FA5}">
                      <a16:colId xmlns:a16="http://schemas.microsoft.com/office/drawing/2014/main" val="20000"/>
                    </a:ext>
                  </a:extLst>
                </a:gridCol>
                <a:gridCol w="223470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376265">
                  <a:extLst>
                    <a:ext uri="{9D8B030D-6E8A-4147-A177-3AD203B41FA5}">
                      <a16:colId xmlns:a16="http://schemas.microsoft.com/office/drawing/2014/main" val="20003"/>
                    </a:ext>
                  </a:extLst>
                </a:gridCol>
              </a:tblGrid>
              <a:tr h="1551849">
                <a:tc>
                  <a:txBody>
                    <a:bodyPr/>
                    <a:lstStyle/>
                    <a:p>
                      <a:pPr lvl="0"/>
                      <a:r>
                        <a:rPr kumimoji="0" lang="en-GB" sz="1200" b="1" kern="1200" dirty="0">
                          <a:solidFill>
                            <a:schemeClr val="tx1"/>
                          </a:solidFill>
                          <a:effectLst/>
                          <a:latin typeface="+mn-lt"/>
                          <a:ea typeface="+mn-ea"/>
                          <a:cs typeface="+mn-cs"/>
                        </a:rPr>
                        <a:t>Occupational Therapy Service – the </a:t>
                      </a:r>
                      <a:r>
                        <a:rPr kumimoji="0" lang="en-GB" sz="1200" b="1" kern="1200" dirty="0" err="1">
                          <a:solidFill>
                            <a:schemeClr val="tx1"/>
                          </a:solidFill>
                          <a:effectLst/>
                          <a:latin typeface="+mn-lt"/>
                          <a:ea typeface="+mn-ea"/>
                          <a:cs typeface="+mn-cs"/>
                        </a:rPr>
                        <a:t>SENCo</a:t>
                      </a:r>
                      <a:r>
                        <a:rPr kumimoji="0" lang="en-GB" sz="1200" b="1" kern="1200" dirty="0">
                          <a:solidFill>
                            <a:schemeClr val="tx1"/>
                          </a:solidFill>
                          <a:effectLst/>
                          <a:latin typeface="+mn-lt"/>
                          <a:ea typeface="+mn-ea"/>
                          <a:cs typeface="+mn-cs"/>
                        </a:rPr>
                        <a:t> can refer directly to this service, but a referral can come from a GP or paediatrician. </a:t>
                      </a:r>
                      <a:endParaRPr lang="en-GB" sz="1200" dirty="0">
                        <a:solidFill>
                          <a:schemeClr val="tx1"/>
                        </a:solidFill>
                      </a:endParaRPr>
                    </a:p>
                  </a:txBody>
                  <a:tcPr/>
                </a:tc>
                <a:tc>
                  <a:txBody>
                    <a:bodyPr/>
                    <a:lstStyle/>
                    <a:p>
                      <a:r>
                        <a:rPr kumimoji="0" lang="en-GB" sz="1200" b="1" kern="1200" dirty="0">
                          <a:solidFill>
                            <a:schemeClr val="tx1"/>
                          </a:solidFill>
                          <a:effectLst/>
                          <a:latin typeface="+mn-lt"/>
                          <a:ea typeface="+mn-ea"/>
                          <a:cs typeface="+mn-cs"/>
                        </a:rPr>
                        <a:t>Support for Learning Ltd – an SEN consultant carries out assessments within the school setting. The assessments outline a child’s strengths and weaknesses and can identify specific learning difficulties </a:t>
                      </a:r>
                      <a:r>
                        <a:rPr kumimoji="0" lang="en-GB" sz="1200" b="1" kern="1200" dirty="0" err="1">
                          <a:solidFill>
                            <a:schemeClr val="tx1"/>
                          </a:solidFill>
                          <a:effectLst/>
                          <a:latin typeface="+mn-lt"/>
                          <a:ea typeface="+mn-ea"/>
                          <a:cs typeface="+mn-cs"/>
                        </a:rPr>
                        <a:t>eg</a:t>
                      </a:r>
                      <a:r>
                        <a:rPr kumimoji="0" lang="en-GB" sz="1200" b="1" kern="1200" dirty="0">
                          <a:solidFill>
                            <a:schemeClr val="tx1"/>
                          </a:solidFill>
                          <a:effectLst/>
                          <a:latin typeface="+mn-lt"/>
                          <a:ea typeface="+mn-ea"/>
                          <a:cs typeface="+mn-cs"/>
                        </a:rPr>
                        <a:t>  Dyslexia</a:t>
                      </a:r>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Educational Psychology Therapy Service – an Educational Psychologist assesses, observes and facilitates interventions within the school setting to provide advice on educational needs.</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Speech and Language Therapy Service – pupils can be referred and seen by appointment or assessed in the school setting. SALT programmes are provided and if necessary monitored by a therapist</a:t>
                      </a:r>
                    </a:p>
                    <a:p>
                      <a:endParaRPr lang="en-GB" sz="1200" dirty="0">
                        <a:solidFill>
                          <a:schemeClr val="tx1"/>
                        </a:solidFill>
                      </a:endParaRPr>
                    </a:p>
                  </a:txBody>
                  <a:tcPr/>
                </a:tc>
                <a:extLst>
                  <a:ext uri="{0D108BD9-81ED-4DB2-BD59-A6C34878D82A}">
                    <a16:rowId xmlns:a16="http://schemas.microsoft.com/office/drawing/2014/main" val="10000"/>
                  </a:ext>
                </a:extLst>
              </a:tr>
              <a:tr h="1281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School Nursing Team – they can provide support within the school setting or the family home</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Visual Impairment Service – they provide advice to the school about how to support a pupil with a visual impairment</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Hearing Impairment Service – they provide advice to the school about how to support a pupil with a hearing impairment</a:t>
                      </a:r>
                    </a:p>
                    <a:p>
                      <a:endParaRPr lang="en-GB" sz="1200" dirty="0">
                        <a:solidFill>
                          <a:schemeClr val="tx1"/>
                        </a:solidFill>
                      </a:endParaRPr>
                    </a:p>
                  </a:txBody>
                  <a:tcPr/>
                </a:tc>
                <a:tc>
                  <a:txBody>
                    <a:bodyPr/>
                    <a:lstStyle/>
                    <a:p>
                      <a:r>
                        <a:rPr kumimoji="0" lang="en-GB" sz="1200" b="1" kern="1200" dirty="0">
                          <a:solidFill>
                            <a:schemeClr val="tx1"/>
                          </a:solidFill>
                          <a:effectLst/>
                          <a:latin typeface="+mn-lt"/>
                          <a:ea typeface="+mn-ea"/>
                          <a:cs typeface="+mn-cs"/>
                        </a:rPr>
                        <a:t>Community Paediatrician (NHS) – Family GP or </a:t>
                      </a:r>
                      <a:r>
                        <a:rPr kumimoji="0" lang="en-GB" sz="1200" b="1" kern="1200" dirty="0" err="1">
                          <a:solidFill>
                            <a:schemeClr val="tx1"/>
                          </a:solidFill>
                          <a:effectLst/>
                          <a:latin typeface="+mn-lt"/>
                          <a:ea typeface="+mn-ea"/>
                          <a:cs typeface="+mn-cs"/>
                        </a:rPr>
                        <a:t>SENCo</a:t>
                      </a:r>
                      <a:r>
                        <a:rPr kumimoji="0" lang="en-GB" sz="1200" b="1" kern="1200" dirty="0">
                          <a:solidFill>
                            <a:schemeClr val="tx1"/>
                          </a:solidFill>
                          <a:effectLst/>
                          <a:latin typeface="+mn-lt"/>
                          <a:ea typeface="+mn-ea"/>
                          <a:cs typeface="+mn-cs"/>
                        </a:rPr>
                        <a:t> can refer children. They provide medical advice and can diagnose specific difficulties such as ADHD and Autism. </a:t>
                      </a:r>
                      <a:endParaRPr lang="en-GB" sz="1200" dirty="0">
                        <a:solidFill>
                          <a:schemeClr val="tx1"/>
                        </a:solidFill>
                      </a:endParaRPr>
                    </a:p>
                  </a:txBody>
                  <a:tcPr/>
                </a:tc>
                <a:extLst>
                  <a:ext uri="{0D108BD9-81ED-4DB2-BD59-A6C34878D82A}">
                    <a16:rowId xmlns:a16="http://schemas.microsoft.com/office/drawing/2014/main" val="10001"/>
                  </a:ext>
                </a:extLst>
              </a:tr>
              <a:tr h="2135439">
                <a:tc>
                  <a:txBody>
                    <a:bodyPr/>
                    <a:lstStyle/>
                    <a:p>
                      <a:pPr lvl="0"/>
                      <a:r>
                        <a:rPr kumimoji="0" lang="en-GB" sz="1200" b="1" kern="1200" dirty="0">
                          <a:solidFill>
                            <a:schemeClr val="tx1"/>
                          </a:solidFill>
                          <a:effectLst/>
                          <a:latin typeface="+mn-lt"/>
                          <a:ea typeface="+mn-ea"/>
                          <a:cs typeface="+mn-cs"/>
                        </a:rPr>
                        <a:t>OT programmes are provided and if necessary monitored by an OT</a:t>
                      </a:r>
                      <a:r>
                        <a:rPr kumimoji="0" lang="en-GB" sz="1200" b="1" kern="1200" baseline="0" dirty="0">
                          <a:solidFill>
                            <a:schemeClr val="tx1"/>
                          </a:solidFill>
                          <a:effectLst/>
                          <a:latin typeface="+mn-lt"/>
                          <a:ea typeface="+mn-ea"/>
                          <a:cs typeface="+mn-cs"/>
                        </a:rPr>
                        <a:t> </a:t>
                      </a:r>
                      <a:r>
                        <a:rPr kumimoji="0" lang="en-GB" sz="1200" b="1" kern="1200" dirty="0">
                          <a:solidFill>
                            <a:schemeClr val="tx1"/>
                          </a:solidFill>
                          <a:effectLst/>
                          <a:latin typeface="+mn-lt"/>
                          <a:ea typeface="+mn-ea"/>
                          <a:cs typeface="+mn-cs"/>
                        </a:rPr>
                        <a:t>Physiotherapy Service – they provide support to school if a child has been referred to this service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Autism Outreach – school can request support for a child diagnosed with Autism</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Child and Mental Health Service (CAMHS) – support can be provided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Pupil Referral Service – school can request support if a child is on the brink of exclusion</a:t>
                      </a:r>
                    </a:p>
                    <a:p>
                      <a:endParaRPr lang="en-GB" sz="1200"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263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569660"/>
          </a:xfrm>
          <a:prstGeom prst="rect">
            <a:avLst/>
          </a:prstGeom>
        </p:spPr>
        <p:txBody>
          <a:bodyPr wrap="square">
            <a:spAutoFit/>
          </a:bodyPr>
          <a:lstStyle/>
          <a:p>
            <a:pPr algn="ctr"/>
            <a:r>
              <a:rPr lang="en-GB" sz="2400" u="sng" dirty="0"/>
              <a:t>13. Accessing Enrichment opportunities.</a:t>
            </a:r>
          </a:p>
          <a:p>
            <a:pPr algn="ctr"/>
            <a:endParaRPr lang="en-GB" sz="2400" u="sng" dirty="0"/>
          </a:p>
          <a:p>
            <a:pPr algn="ctr"/>
            <a:endParaRPr lang="en-GB" sz="2400" u="sng" dirty="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8" name="Diagram 7"/>
          <p:cNvGraphicFramePr/>
          <p:nvPr>
            <p:extLst>
              <p:ext uri="{D42A27DB-BD31-4B8C-83A1-F6EECF244321}">
                <p14:modId xmlns:p14="http://schemas.microsoft.com/office/powerpoint/2010/main" val="1846588457"/>
              </p:ext>
            </p:extLst>
          </p:nvPr>
        </p:nvGraphicFramePr>
        <p:xfrm>
          <a:off x="179512" y="1477526"/>
          <a:ext cx="8587830" cy="3247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http://t2.gstatic.com/images?q=tbn:ANd9GcQpRkBNBZmSz-MeIi1F2xTG9L9s7_JRdF_89e6XBdG_9b8vB3TRxA:nebula.wsimg.com/a02a196e362388dca51cc28bcb28be96%3FAccessKeyId%3D48A95D34D7E2FFC2462A%26disposition%3D0%26alloworigin%3D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989" y="4696921"/>
            <a:ext cx="2568768" cy="1712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BL_ObM4YTc7OKZ3zuPEy5KLju3mPNVl40cidoR7QA4NyvJ41neA:www.vicradio.org/img/musicreview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8908" y="46969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1.gstatic.com/images?q=tbn:ANd9GcTh5_Km9Wz_krSwdnABzgOKhyVZcZ6-qVcSo56sTsxWi4Dt1EHsPw:us.123rf.com/450wm/iimages/iimages1401/iimages140100111/24847125-illustration-of-the-indoor-and-outdoor-activities-of-on-a-white-backgroun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474" y="4877895"/>
            <a:ext cx="25717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2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10064294"/>
          </a:xfrm>
          <a:prstGeom prst="rect">
            <a:avLst/>
          </a:prstGeom>
        </p:spPr>
        <p:txBody>
          <a:bodyPr wrap="square">
            <a:spAutoFit/>
          </a:bodyPr>
          <a:lstStyle/>
          <a:p>
            <a:r>
              <a:rPr lang="en-GB" sz="2000" b="1" u="sng" dirty="0"/>
              <a:t>1.Types of SEN we provide for:</a:t>
            </a:r>
          </a:p>
          <a:p>
            <a:r>
              <a:rPr lang="en-GB" sz="2000" b="1" dirty="0"/>
              <a:t>Communication and Interaction</a:t>
            </a:r>
            <a:r>
              <a:rPr lang="en-GB" sz="2400" dirty="0"/>
              <a:t>	</a:t>
            </a:r>
          </a:p>
          <a:p>
            <a:pPr marL="342900" indent="-342900">
              <a:buFont typeface="Arial" pitchFamily="34" charset="0"/>
              <a:buChar char="•"/>
            </a:pPr>
            <a:r>
              <a:rPr lang="en-GB" i="1" dirty="0"/>
              <a:t>Autism Spectrum Conditions (inc. Asperger’s </a:t>
            </a:r>
          </a:p>
          <a:p>
            <a:r>
              <a:rPr lang="en-GB" i="1" dirty="0"/>
              <a:t>Syndrome)</a:t>
            </a:r>
          </a:p>
          <a:p>
            <a:pPr marL="342900" indent="-342900">
              <a:buFont typeface="Arial" pitchFamily="34" charset="0"/>
              <a:buChar char="•"/>
            </a:pPr>
            <a:r>
              <a:rPr lang="en-GB" i="1" dirty="0"/>
              <a:t>Speech and Language Difficulties</a:t>
            </a:r>
          </a:p>
          <a:p>
            <a:pPr algn="r"/>
            <a:endParaRPr lang="en-GB" sz="2000" dirty="0"/>
          </a:p>
          <a:p>
            <a:pPr algn="r"/>
            <a:r>
              <a:rPr lang="en-GB" sz="2000" b="1" dirty="0"/>
              <a:t>Cognition and Learning</a:t>
            </a:r>
          </a:p>
          <a:p>
            <a:pPr marL="342900" indent="-342900" algn="r">
              <a:buFont typeface="Arial" pitchFamily="34" charset="0"/>
              <a:buChar char="•"/>
            </a:pPr>
            <a:r>
              <a:rPr lang="en-GB" i="1" dirty="0"/>
              <a:t>Dyslexia</a:t>
            </a:r>
          </a:p>
          <a:p>
            <a:pPr marL="342900" indent="-342900" algn="r">
              <a:buFont typeface="Arial" pitchFamily="34" charset="0"/>
              <a:buChar char="•"/>
            </a:pPr>
            <a:r>
              <a:rPr lang="en-GB" i="1" dirty="0"/>
              <a:t>Dyscalculia</a:t>
            </a:r>
          </a:p>
          <a:p>
            <a:pPr marL="342900" indent="-342900" algn="r">
              <a:buFont typeface="Arial" pitchFamily="34" charset="0"/>
              <a:buChar char="•"/>
            </a:pPr>
            <a:r>
              <a:rPr lang="en-GB" i="1" dirty="0"/>
              <a:t>Dyspraxia</a:t>
            </a:r>
          </a:p>
          <a:p>
            <a:pPr marL="342900" indent="-342900" algn="r">
              <a:buFont typeface="Arial" pitchFamily="34" charset="0"/>
              <a:buChar char="•"/>
            </a:pPr>
            <a:r>
              <a:rPr lang="en-GB" i="1" dirty="0"/>
              <a:t>Moderate Learning Difficulties</a:t>
            </a:r>
          </a:p>
          <a:p>
            <a:r>
              <a:rPr lang="en-GB" sz="2000" b="1" dirty="0"/>
              <a:t>Social, Emotional  and Mental Difficulties</a:t>
            </a:r>
          </a:p>
          <a:p>
            <a:pPr marL="342900" indent="-342900">
              <a:buFont typeface="Arial" pitchFamily="34" charset="0"/>
              <a:buChar char="•"/>
            </a:pPr>
            <a:r>
              <a:rPr lang="en-GB" i="1" dirty="0"/>
              <a:t>ADHD</a:t>
            </a:r>
          </a:p>
          <a:p>
            <a:pPr marL="342900" indent="-342900">
              <a:buFont typeface="Arial" pitchFamily="34" charset="0"/>
              <a:buChar char="•"/>
            </a:pPr>
            <a:r>
              <a:rPr lang="en-GB" i="1" dirty="0"/>
              <a:t>Attachment disorder</a:t>
            </a:r>
          </a:p>
          <a:p>
            <a:pPr marL="342900" indent="-342900">
              <a:buFont typeface="Arial" pitchFamily="34" charset="0"/>
              <a:buChar char="•"/>
            </a:pPr>
            <a:r>
              <a:rPr lang="en-GB" i="1" dirty="0"/>
              <a:t>Mental Illness-Depression</a:t>
            </a:r>
          </a:p>
          <a:p>
            <a:pPr marL="342900" indent="-342900">
              <a:buFont typeface="Arial" pitchFamily="34" charset="0"/>
              <a:buChar char="•"/>
            </a:pPr>
            <a:r>
              <a:rPr lang="en-GB" i="1" dirty="0"/>
              <a:t>Self harm</a:t>
            </a:r>
          </a:p>
          <a:p>
            <a:pPr algn="r"/>
            <a:r>
              <a:rPr lang="en-GB" sz="2000" b="1" dirty="0"/>
              <a:t>Sensory and/or physical needs</a:t>
            </a:r>
          </a:p>
          <a:p>
            <a:pPr marL="342900" indent="-342900" algn="r">
              <a:buFont typeface="Arial" pitchFamily="34" charset="0"/>
              <a:buChar char="•"/>
            </a:pPr>
            <a:r>
              <a:rPr lang="en-GB" sz="2000" i="1" dirty="0"/>
              <a:t>Vision/ hearing impairment</a:t>
            </a:r>
          </a:p>
          <a:p>
            <a:pPr marL="342900" indent="-342900" algn="r">
              <a:buFont typeface="Arial" pitchFamily="34" charset="0"/>
              <a:buChar char="•"/>
            </a:pPr>
            <a:r>
              <a:rPr lang="en-GB" sz="2000" i="1" dirty="0"/>
              <a:t>Motor skill difficulties</a:t>
            </a:r>
          </a:p>
          <a:p>
            <a:pPr algn="r"/>
            <a:r>
              <a:rPr lang="en-GB" sz="2400" i="1" dirty="0"/>
              <a:t>                  </a:t>
            </a:r>
            <a:r>
              <a:rPr lang="en-GB" sz="2400" dirty="0"/>
              <a:t> </a:t>
            </a:r>
          </a:p>
          <a:p>
            <a:endParaRPr lang="en-GB" sz="2400" dirty="0"/>
          </a:p>
          <a:p>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2050" name="Picture 2" descr="http://t0.gstatic.com/images?q=tbn:ANd9GcQ5QuT0SToow8235rNJ73v0e4tX0hgnWGMRnowQPskiO9TR9oTU:www.friendshipcircle.org/blog/wp-content/uploads/2013/07/Commun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421" y="332656"/>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243804"/>
            <a:ext cx="1584176" cy="134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308" y="4005064"/>
            <a:ext cx="2912964" cy="109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716" y="5180914"/>
            <a:ext cx="2221235" cy="15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39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48680"/>
            <a:ext cx="8280920" cy="4893647"/>
          </a:xfrm>
          <a:prstGeom prst="rect">
            <a:avLst/>
          </a:prstGeom>
        </p:spPr>
        <p:txBody>
          <a:bodyPr wrap="square">
            <a:spAutoFit/>
          </a:bodyPr>
          <a:lstStyle/>
          <a:p>
            <a:pPr algn="ctr"/>
            <a:r>
              <a:rPr lang="en-GB" sz="2400" u="sng" dirty="0"/>
              <a:t>14. Identifying and assessing needs.</a:t>
            </a:r>
          </a:p>
          <a:p>
            <a:endParaRPr lang="en-GB" sz="2400" b="1" dirty="0"/>
          </a:p>
          <a:p>
            <a:r>
              <a:rPr lang="en-GB" sz="2400" b="1" dirty="0"/>
              <a:t>We do this by:</a:t>
            </a:r>
          </a:p>
          <a:p>
            <a:pPr algn="ctr"/>
            <a:endParaRPr lang="en-GB" sz="2400" dirty="0"/>
          </a:p>
          <a:p>
            <a:pPr marL="342900" lvl="0" indent="-342900">
              <a:buFont typeface="Arial" panose="020B0604020202020204" pitchFamily="34" charset="0"/>
              <a:buChar char="•"/>
            </a:pPr>
            <a:r>
              <a:rPr lang="en-GB" sz="2400" dirty="0"/>
              <a:t>Listening to Parental concerns.</a:t>
            </a:r>
          </a:p>
          <a:p>
            <a:pPr marL="342900" lvl="0" indent="-342900">
              <a:buFont typeface="Arial" panose="020B0604020202020204" pitchFamily="34" charset="0"/>
              <a:buChar char="•"/>
            </a:pPr>
            <a:r>
              <a:rPr lang="en-GB" sz="2400" dirty="0"/>
              <a:t>Listening to the concerns of the child.</a:t>
            </a:r>
          </a:p>
          <a:p>
            <a:pPr marL="342900" lvl="0" indent="-342900">
              <a:buFont typeface="Arial" panose="020B0604020202020204" pitchFamily="34" charset="0"/>
              <a:buChar char="•"/>
            </a:pPr>
            <a:r>
              <a:rPr lang="en-GB" sz="2400" dirty="0"/>
              <a:t>By observing the child.</a:t>
            </a:r>
          </a:p>
          <a:p>
            <a:pPr marL="342900" lvl="0" indent="-342900">
              <a:buFont typeface="Arial" panose="020B0604020202020204" pitchFamily="34" charset="0"/>
              <a:buChar char="•"/>
            </a:pPr>
            <a:r>
              <a:rPr lang="en-GB" sz="2400" dirty="0"/>
              <a:t>By carrying out additional assessments.</a:t>
            </a:r>
          </a:p>
          <a:p>
            <a:pPr marL="342900" lvl="0" indent="-342900">
              <a:buFont typeface="Arial" panose="020B0604020202020204" pitchFamily="34" charset="0"/>
              <a:buChar char="•"/>
            </a:pPr>
            <a:r>
              <a:rPr lang="en-GB" sz="2400" dirty="0"/>
              <a:t>By using school tracking data for reading, writing and maths</a:t>
            </a:r>
          </a:p>
          <a:p>
            <a:pPr marL="342900" lvl="0" indent="-342900">
              <a:buFont typeface="Arial" panose="020B0604020202020204" pitchFamily="34" charset="0"/>
              <a:buChar char="•"/>
            </a:pPr>
            <a:r>
              <a:rPr lang="en-GB" sz="2400" dirty="0"/>
              <a:t>By seeking advice from outside agencies</a:t>
            </a:r>
          </a:p>
          <a:p>
            <a:pPr marL="342900" lvl="0" indent="-342900">
              <a:buFont typeface="Arial" panose="020B0604020202020204" pitchFamily="34" charset="0"/>
              <a:buChar char="•"/>
            </a:pPr>
            <a:r>
              <a:rPr lang="en-GB" sz="2400" dirty="0"/>
              <a:t>By gathering Information provided by previous setting.</a:t>
            </a:r>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10242" name="Picture 2" descr="http://t0.gstatic.com/images?q=tbn:ANd9GcS8hRosG3q_wlvMlUs3PabGk3Bbfh5zJYglKuDBhPM9XoDBKZYWMw:clutterfreekids.com/library/kids-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361" y="5057626"/>
            <a:ext cx="2771775"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9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078313"/>
          </a:xfrm>
          <a:prstGeom prst="rect">
            <a:avLst/>
          </a:prstGeom>
        </p:spPr>
        <p:txBody>
          <a:bodyPr wrap="square">
            <a:spAutoFit/>
          </a:bodyPr>
          <a:lstStyle/>
          <a:p>
            <a:pPr marL="457200" indent="-457200" algn="ctr">
              <a:buAutoNum type="arabicPeriod"/>
            </a:pPr>
            <a:r>
              <a:rPr lang="en-GB" sz="2000" b="1" u="sng" dirty="0"/>
              <a:t>Types of SEN provision</a:t>
            </a:r>
          </a:p>
          <a:p>
            <a:pPr algn="ctr"/>
            <a:endParaRPr lang="en-GB" sz="2000" b="1" u="sng" dirty="0"/>
          </a:p>
          <a:p>
            <a:pPr algn="ctr"/>
            <a:endParaRPr lang="en-GB" sz="2000" b="1" u="sng" dirty="0"/>
          </a:p>
          <a:p>
            <a:r>
              <a:rPr lang="en-GB" sz="2400" i="1" dirty="0"/>
              <a:t>                  </a:t>
            </a:r>
            <a:r>
              <a:rPr lang="en-GB" sz="2400" dirty="0"/>
              <a:t> </a:t>
            </a:r>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073051038"/>
              </p:ext>
            </p:extLst>
          </p:nvPr>
        </p:nvGraphicFramePr>
        <p:xfrm>
          <a:off x="179512" y="908719"/>
          <a:ext cx="8856984" cy="5764897"/>
        </p:xfrm>
        <a:graphic>
          <a:graphicData uri="http://schemas.openxmlformats.org/drawingml/2006/table">
            <a:tbl>
              <a:tblPr firstRow="1" firstCol="1" bandRow="1"/>
              <a:tblGrid>
                <a:gridCol w="1788364">
                  <a:extLst>
                    <a:ext uri="{9D8B030D-6E8A-4147-A177-3AD203B41FA5}">
                      <a16:colId xmlns:a16="http://schemas.microsoft.com/office/drawing/2014/main" val="20000"/>
                    </a:ext>
                  </a:extLst>
                </a:gridCol>
                <a:gridCol w="7068620">
                  <a:extLst>
                    <a:ext uri="{9D8B030D-6E8A-4147-A177-3AD203B41FA5}">
                      <a16:colId xmlns:a16="http://schemas.microsoft.com/office/drawing/2014/main" val="20001"/>
                    </a:ext>
                  </a:extLst>
                </a:gridCol>
              </a:tblGrid>
              <a:tr h="244207">
                <a:tc>
                  <a:txBody>
                    <a:bodyPr/>
                    <a:lstStyle/>
                    <a:p>
                      <a:pPr algn="l">
                        <a:lnSpc>
                          <a:spcPct val="115000"/>
                        </a:lnSpc>
                        <a:spcAft>
                          <a:spcPts val="0"/>
                        </a:spcAft>
                      </a:pPr>
                      <a:r>
                        <a:rPr lang="en-GB" sz="1200" dirty="0">
                          <a:effectLst/>
                          <a:latin typeface="Calibri"/>
                          <a:ea typeface="Calibri"/>
                          <a:cs typeface="Times New Roman"/>
                        </a:rPr>
                        <a:t> </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n-GB" sz="105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69555">
                <a:tc>
                  <a:txBody>
                    <a:bodyPr/>
                    <a:lstStyle/>
                    <a:p>
                      <a:pPr algn="l">
                        <a:lnSpc>
                          <a:spcPct val="115000"/>
                        </a:lnSpc>
                        <a:spcAft>
                          <a:spcPts val="0"/>
                        </a:spcAft>
                      </a:pPr>
                      <a:r>
                        <a:rPr lang="en-GB" sz="1200">
                          <a:effectLst/>
                          <a:latin typeface="Calibri"/>
                          <a:ea typeface="Calibri"/>
                          <a:cs typeface="Times New Roman"/>
                        </a:rPr>
                        <a:t>Targeted Specialist – </a:t>
                      </a:r>
                      <a:r>
                        <a:rPr lang="en-GB" sz="1000">
                          <a:effectLst/>
                          <a:latin typeface="Calibri"/>
                          <a:ea typeface="Calibri"/>
                          <a:cs typeface="Times New Roman"/>
                        </a:rPr>
                        <a:t>Child needs a range of outside specialist support.</a:t>
                      </a:r>
                      <a:endParaRPr lang="en-GB" sz="800">
                        <a:effectLst/>
                        <a:latin typeface="Calibri"/>
                        <a:ea typeface="Calibri"/>
                        <a:cs typeface="Times New Roman"/>
                      </a:endParaRPr>
                    </a:p>
                    <a:p>
                      <a:pPr algn="l">
                        <a:lnSpc>
                          <a:spcPct val="115000"/>
                        </a:lnSpc>
                        <a:spcAft>
                          <a:spcPts val="0"/>
                        </a:spcAft>
                      </a:pPr>
                      <a:r>
                        <a:rPr lang="en-GB" sz="1200">
                          <a:effectLst/>
                          <a:latin typeface="Calibri"/>
                          <a:ea typeface="Calibri"/>
                          <a:cs typeface="Times New Roman"/>
                        </a:rPr>
                        <a:t> </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l">
                        <a:lnSpc>
                          <a:spcPct val="115000"/>
                        </a:lnSpc>
                        <a:spcAft>
                          <a:spcPts val="0"/>
                        </a:spcAft>
                        <a:buFont typeface="Symbol"/>
                        <a:buChar char=""/>
                      </a:pPr>
                      <a:r>
                        <a:rPr lang="en-GB" sz="1050" dirty="0">
                          <a:effectLst/>
                          <a:latin typeface="Calibri"/>
                          <a:ea typeface="Calibri"/>
                          <a:cs typeface="Times New Roman"/>
                        </a:rPr>
                        <a:t>Child has multi agency involvement</a:t>
                      </a:r>
                    </a:p>
                    <a:p>
                      <a:pPr marL="342900" lvl="0" indent="-342900" algn="l">
                        <a:lnSpc>
                          <a:spcPct val="115000"/>
                        </a:lnSpc>
                        <a:spcAft>
                          <a:spcPts val="0"/>
                        </a:spcAft>
                        <a:buFont typeface="Symbol"/>
                        <a:buChar char=""/>
                      </a:pPr>
                      <a:r>
                        <a:rPr lang="en-GB" sz="1050" dirty="0">
                          <a:effectLst/>
                          <a:latin typeface="Calibri"/>
                          <a:ea typeface="Calibri"/>
                          <a:cs typeface="Times New Roman"/>
                        </a:rPr>
                        <a:t>Child will be working towards, or will already have, a EHC plan.</a:t>
                      </a:r>
                    </a:p>
                    <a:p>
                      <a:pPr marL="342900" lvl="0" indent="-342900" algn="l">
                        <a:lnSpc>
                          <a:spcPct val="115000"/>
                        </a:lnSpc>
                        <a:spcAft>
                          <a:spcPts val="0"/>
                        </a:spcAft>
                        <a:buFont typeface="Symbol"/>
                        <a:buChar char=""/>
                      </a:pPr>
                      <a:r>
                        <a:rPr lang="en-GB" sz="1050" dirty="0">
                          <a:effectLst/>
                          <a:latin typeface="Calibri"/>
                          <a:ea typeface="Calibri"/>
                          <a:cs typeface="Times New Roman"/>
                        </a:rPr>
                        <a:t>Inclusion Manager to seek advice where necessary from outside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Training for adults involved in the care of the child to be regular.</a:t>
                      </a:r>
                    </a:p>
                    <a:p>
                      <a:pPr marL="342900" lvl="0" indent="-342900" algn="l">
                        <a:lnSpc>
                          <a:spcPct val="115000"/>
                        </a:lnSpc>
                        <a:spcAft>
                          <a:spcPts val="0"/>
                        </a:spcAft>
                        <a:buFont typeface="Symbol"/>
                        <a:buChar char=""/>
                      </a:pPr>
                      <a:r>
                        <a:rPr lang="en-GB" sz="1050" dirty="0">
                          <a:effectLst/>
                          <a:latin typeface="Calibri"/>
                          <a:ea typeface="Calibri"/>
                          <a:cs typeface="Times New Roman"/>
                        </a:rPr>
                        <a:t>Specialist assessments are used to recognise steps in learning.</a:t>
                      </a:r>
                    </a:p>
                    <a:p>
                      <a:pPr marL="342900" lvl="0" indent="-342900" algn="l">
                        <a:lnSpc>
                          <a:spcPct val="115000"/>
                        </a:lnSpc>
                        <a:spcAft>
                          <a:spcPts val="0"/>
                        </a:spcAft>
                        <a:buFont typeface="Symbol"/>
                        <a:buChar char=""/>
                      </a:pPr>
                      <a:r>
                        <a:rPr lang="en-GB" sz="1050" dirty="0">
                          <a:effectLst/>
                          <a:latin typeface="Calibri"/>
                          <a:ea typeface="Calibri"/>
                          <a:cs typeface="Times New Roman"/>
                        </a:rPr>
                        <a:t>Monitoring of the support given to the child through range of means and by a range of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Parents are contacted frequently and kept up to date on the day to day progress of the child through a key adult.</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169555">
                <a:tc>
                  <a:txBody>
                    <a:bodyPr/>
                    <a:lstStyle/>
                    <a:p>
                      <a:pPr algn="l">
                        <a:lnSpc>
                          <a:spcPct val="115000"/>
                        </a:lnSpc>
                        <a:spcAft>
                          <a:spcPts val="0"/>
                        </a:spcAft>
                      </a:pPr>
                      <a:r>
                        <a:rPr lang="en-GB" sz="1200">
                          <a:effectLst/>
                          <a:latin typeface="Calibri"/>
                          <a:ea typeface="Calibri"/>
                          <a:cs typeface="Times New Roman"/>
                        </a:rPr>
                        <a:t>Targeted – </a:t>
                      </a:r>
                      <a:r>
                        <a:rPr lang="en-GB" sz="1000">
                          <a:effectLst/>
                          <a:latin typeface="Calibri"/>
                          <a:ea typeface="Calibri"/>
                          <a:cs typeface="Times New Roman"/>
                        </a:rPr>
                        <a:t>Child needs resources and support from one or more outside agencies</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gn="l">
                        <a:lnSpc>
                          <a:spcPct val="115000"/>
                        </a:lnSpc>
                        <a:spcAft>
                          <a:spcPts val="0"/>
                        </a:spcAft>
                        <a:buFont typeface="Symbol"/>
                        <a:buChar char=""/>
                      </a:pPr>
                      <a:r>
                        <a:rPr lang="en-GB" sz="1050">
                          <a:effectLst/>
                          <a:latin typeface="Calibri"/>
                          <a:ea typeface="Calibri"/>
                          <a:cs typeface="Times New Roman"/>
                        </a:rPr>
                        <a:t>‘Cycle of Support’ in place and reviewed regularly</a:t>
                      </a:r>
                    </a:p>
                    <a:p>
                      <a:pPr marL="342900" lvl="0" indent="-342900" algn="l">
                        <a:lnSpc>
                          <a:spcPct val="115000"/>
                        </a:lnSpc>
                        <a:spcAft>
                          <a:spcPts val="0"/>
                        </a:spcAft>
                        <a:buFont typeface="Symbol"/>
                        <a:buChar char=""/>
                      </a:pPr>
                      <a:r>
                        <a:rPr lang="en-GB" sz="1050">
                          <a:effectLst/>
                          <a:latin typeface="Calibri"/>
                          <a:ea typeface="Calibri"/>
                          <a:cs typeface="Times New Roman"/>
                        </a:rPr>
                        <a:t>Advice sought by Inclusion Leader to outside agencies.</a:t>
                      </a:r>
                    </a:p>
                    <a:p>
                      <a:pPr marL="342900" lvl="0" indent="-342900" algn="l">
                        <a:lnSpc>
                          <a:spcPct val="115000"/>
                        </a:lnSpc>
                        <a:spcAft>
                          <a:spcPts val="0"/>
                        </a:spcAft>
                        <a:buFont typeface="Symbol"/>
                        <a:buChar char=""/>
                      </a:pPr>
                      <a:r>
                        <a:rPr lang="en-GB" sz="1050">
                          <a:effectLst/>
                          <a:latin typeface="Calibri"/>
                          <a:ea typeface="Calibri"/>
                          <a:cs typeface="Times New Roman"/>
                        </a:rPr>
                        <a:t>Child will be working towards , or already have, a Co ordinated plan in place.</a:t>
                      </a:r>
                    </a:p>
                    <a:p>
                      <a:pPr marL="342900" lvl="0" indent="-342900" algn="l">
                        <a:lnSpc>
                          <a:spcPct val="115000"/>
                        </a:lnSpc>
                        <a:spcAft>
                          <a:spcPts val="0"/>
                        </a:spcAft>
                        <a:buFont typeface="Symbol"/>
                        <a:buChar char=""/>
                      </a:pPr>
                      <a:r>
                        <a:rPr lang="en-GB" sz="1050">
                          <a:effectLst/>
                          <a:latin typeface="Calibri"/>
                          <a:ea typeface="Calibri"/>
                          <a:cs typeface="Times New Roman"/>
                        </a:rPr>
                        <a:t>Additional Training may be needed to support the child in school.</a:t>
                      </a:r>
                    </a:p>
                    <a:p>
                      <a:pPr marL="342900" lvl="0" indent="-342900" algn="l">
                        <a:lnSpc>
                          <a:spcPct val="115000"/>
                        </a:lnSpc>
                        <a:spcAft>
                          <a:spcPts val="0"/>
                        </a:spcAft>
                        <a:buFont typeface="Symbol"/>
                        <a:buChar char=""/>
                      </a:pPr>
                      <a:r>
                        <a:rPr lang="en-GB" sz="1050">
                          <a:effectLst/>
                          <a:latin typeface="Calibri"/>
                          <a:ea typeface="Calibri"/>
                          <a:cs typeface="Times New Roman"/>
                        </a:rPr>
                        <a:t>Additional arrangements and time will be needed in order for the child to receive specialist support.</a:t>
                      </a:r>
                    </a:p>
                    <a:p>
                      <a:pPr marL="342900" lvl="0" indent="-342900" algn="l">
                        <a:lnSpc>
                          <a:spcPct val="115000"/>
                        </a:lnSpc>
                        <a:spcAft>
                          <a:spcPts val="0"/>
                        </a:spcAft>
                        <a:buFont typeface="Symbol"/>
                        <a:buChar char=""/>
                      </a:pPr>
                      <a:r>
                        <a:rPr lang="en-GB" sz="1050">
                          <a:effectLst/>
                          <a:latin typeface="Calibri"/>
                          <a:ea typeface="Calibri"/>
                          <a:cs typeface="Times New Roman"/>
                        </a:rPr>
                        <a:t>Monitoring by Inclusion Manger and other outside specialists.</a:t>
                      </a:r>
                    </a:p>
                    <a:p>
                      <a:pPr marL="342900" lvl="0" indent="-342900" algn="l">
                        <a:lnSpc>
                          <a:spcPct val="115000"/>
                        </a:lnSpc>
                        <a:spcAft>
                          <a:spcPts val="0"/>
                        </a:spcAft>
                        <a:buFont typeface="Symbol"/>
                        <a:buChar char=""/>
                      </a:pPr>
                      <a:r>
                        <a:rPr lang="en-GB" sz="1050">
                          <a:effectLst/>
                          <a:latin typeface="Calibri"/>
                          <a:ea typeface="Calibri"/>
                          <a:cs typeface="Times New Roman"/>
                        </a:rPr>
                        <a:t>Complete CAF  and start TAC</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336634">
                <a:tc>
                  <a:txBody>
                    <a:bodyPr/>
                    <a:lstStyle/>
                    <a:p>
                      <a:pPr algn="l">
                        <a:lnSpc>
                          <a:spcPct val="115000"/>
                        </a:lnSpc>
                        <a:spcAft>
                          <a:spcPts val="0"/>
                        </a:spcAft>
                      </a:pPr>
                      <a:r>
                        <a:rPr lang="en-GB" sz="1200">
                          <a:effectLst/>
                          <a:latin typeface="Calibri"/>
                          <a:ea typeface="Calibri"/>
                          <a:cs typeface="Times New Roman"/>
                        </a:rPr>
                        <a:t>Universal Targeted – </a:t>
                      </a:r>
                      <a:r>
                        <a:rPr lang="en-GB" sz="1000">
                          <a:effectLst/>
                          <a:latin typeface="Calibri"/>
                          <a:ea typeface="Calibri"/>
                          <a:cs typeface="Times New Roman"/>
                        </a:rPr>
                        <a:t>Needs are not being met through QFT</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lnSpc>
                          <a:spcPct val="115000"/>
                        </a:lnSpc>
                        <a:spcAft>
                          <a:spcPts val="0"/>
                        </a:spcAft>
                        <a:buFont typeface="Symbol"/>
                        <a:buChar char=""/>
                      </a:pPr>
                      <a:r>
                        <a:rPr lang="en-GB" sz="1050">
                          <a:effectLst/>
                          <a:latin typeface="Calibri"/>
                          <a:ea typeface="Calibri"/>
                          <a:cs typeface="Times New Roman"/>
                        </a:rPr>
                        <a:t>First point concern form received by Inclusion Manager</a:t>
                      </a:r>
                    </a:p>
                    <a:p>
                      <a:pPr marL="342900" lvl="0" indent="-342900" algn="l">
                        <a:lnSpc>
                          <a:spcPct val="115000"/>
                        </a:lnSpc>
                        <a:spcAft>
                          <a:spcPts val="0"/>
                        </a:spcAft>
                        <a:buFont typeface="Symbol"/>
                        <a:buChar char=""/>
                      </a:pPr>
                      <a:r>
                        <a:rPr lang="en-GB" sz="1050">
                          <a:effectLst/>
                          <a:latin typeface="Calibri"/>
                          <a:ea typeface="Calibri"/>
                          <a:cs typeface="Times New Roman"/>
                        </a:rPr>
                        <a:t>‘Cycle of support’ put in place using resources from </a:t>
                      </a:r>
                      <a:r>
                        <a:rPr lang="en-GB" sz="1050" u="sng">
                          <a:effectLst/>
                          <a:latin typeface="Calibri"/>
                          <a:ea typeface="Calibri"/>
                          <a:cs typeface="Times New Roman"/>
                        </a:rPr>
                        <a:t>within school</a:t>
                      </a:r>
                      <a:r>
                        <a:rPr lang="en-GB" sz="1050">
                          <a:effectLst/>
                          <a:latin typeface="Calibri"/>
                          <a:ea typeface="Calibri"/>
                          <a:cs typeface="Times New Roman"/>
                        </a:rPr>
                        <a:t>.</a:t>
                      </a:r>
                    </a:p>
                    <a:p>
                      <a:pPr marL="342900" lvl="0" indent="-342900" algn="l">
                        <a:lnSpc>
                          <a:spcPct val="115000"/>
                        </a:lnSpc>
                        <a:spcAft>
                          <a:spcPts val="0"/>
                        </a:spcAft>
                        <a:buFont typeface="Symbol"/>
                        <a:buChar char=""/>
                      </a:pPr>
                      <a:r>
                        <a:rPr lang="en-GB" sz="1050">
                          <a:effectLst/>
                          <a:latin typeface="Calibri"/>
                          <a:ea typeface="Calibri"/>
                          <a:cs typeface="Times New Roman"/>
                        </a:rPr>
                        <a:t>Advice sought from Inclusion Manager and members of SLT</a:t>
                      </a:r>
                    </a:p>
                    <a:p>
                      <a:pPr marL="342900" lvl="0" indent="-342900" algn="l">
                        <a:lnSpc>
                          <a:spcPct val="115000"/>
                        </a:lnSpc>
                        <a:spcAft>
                          <a:spcPts val="0"/>
                        </a:spcAft>
                        <a:buFont typeface="Symbol"/>
                        <a:buChar char=""/>
                      </a:pPr>
                      <a:r>
                        <a:rPr lang="en-GB" sz="1050">
                          <a:effectLst/>
                          <a:latin typeface="Calibri"/>
                          <a:ea typeface="Calibri"/>
                          <a:cs typeface="Times New Roman"/>
                        </a:rPr>
                        <a:t>Progress monitored through analysis of extra and additional support that has been given</a:t>
                      </a:r>
                    </a:p>
                    <a:p>
                      <a:pPr marL="342900" lvl="0" indent="-342900" algn="l">
                        <a:lnSpc>
                          <a:spcPct val="115000"/>
                        </a:lnSpc>
                        <a:spcAft>
                          <a:spcPts val="0"/>
                        </a:spcAft>
                        <a:buFont typeface="Symbol"/>
                        <a:buChar char=""/>
                      </a:pPr>
                      <a:r>
                        <a:rPr lang="en-GB" sz="1050">
                          <a:effectLst/>
                          <a:latin typeface="Calibri"/>
                          <a:ea typeface="Calibri"/>
                          <a:cs typeface="Times New Roman"/>
                        </a:rPr>
                        <a:t>Monitoring by Inclusion manager through individual observations of the child</a:t>
                      </a:r>
                    </a:p>
                    <a:p>
                      <a:pPr marL="342900" lvl="0" indent="-342900" algn="l">
                        <a:lnSpc>
                          <a:spcPct val="115000"/>
                        </a:lnSpc>
                        <a:spcAft>
                          <a:spcPts val="0"/>
                        </a:spcAft>
                        <a:buFont typeface="Symbol"/>
                        <a:buChar char=""/>
                      </a:pPr>
                      <a:r>
                        <a:rPr lang="en-GB" sz="1050">
                          <a:effectLst/>
                          <a:latin typeface="Calibri"/>
                          <a:ea typeface="Calibri"/>
                          <a:cs typeface="Times New Roman"/>
                        </a:rPr>
                        <a:t>Half termly ‘Structured Conversations’ with parents to discuss progress of child and next steps- Class Teacher and Inclusion Manager to attend.</a:t>
                      </a:r>
                    </a:p>
                    <a:p>
                      <a:pPr marL="342900" lvl="0" indent="-342900" algn="l">
                        <a:lnSpc>
                          <a:spcPct val="115000"/>
                        </a:lnSpc>
                        <a:spcAft>
                          <a:spcPts val="0"/>
                        </a:spcAft>
                        <a:buFont typeface="Symbol"/>
                        <a:buChar char=""/>
                      </a:pPr>
                      <a:r>
                        <a:rPr lang="en-GB" sz="1050">
                          <a:effectLst/>
                          <a:latin typeface="Calibri"/>
                          <a:ea typeface="Calibri"/>
                          <a:cs typeface="Times New Roman"/>
                        </a:rPr>
                        <a:t>Use of additional assessments , where needed.</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3"/>
                  </a:ext>
                </a:extLst>
              </a:tr>
              <a:tr h="1336634">
                <a:tc>
                  <a:txBody>
                    <a:bodyPr/>
                    <a:lstStyle/>
                    <a:p>
                      <a:pPr algn="l">
                        <a:lnSpc>
                          <a:spcPct val="115000"/>
                        </a:lnSpc>
                        <a:spcAft>
                          <a:spcPts val="0"/>
                        </a:spcAft>
                      </a:pPr>
                      <a:r>
                        <a:rPr lang="en-GB" sz="1200">
                          <a:solidFill>
                            <a:srgbClr val="B2A1C7"/>
                          </a:solidFill>
                          <a:effectLst/>
                          <a:latin typeface="Calibri"/>
                          <a:ea typeface="Calibri"/>
                          <a:cs typeface="Times New Roman"/>
                        </a:rPr>
                        <a:t>Universal – </a:t>
                      </a:r>
                      <a:r>
                        <a:rPr lang="en-GB" sz="1000">
                          <a:solidFill>
                            <a:srgbClr val="B2A1C7"/>
                          </a:solidFill>
                          <a:effectLst/>
                          <a:latin typeface="Calibri"/>
                          <a:ea typeface="Calibri"/>
                          <a:cs typeface="Times New Roman"/>
                        </a:rPr>
                        <a:t>has an identified additional need but is progressing well</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Needs met through quality first teaching</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Advice sought through Phase Leader and other teachers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Progress monitored through Pupil Progress Meetings and data captures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Monitoring by inclusion Manager through Learning Walks/ Book </a:t>
                      </a:r>
                      <a:r>
                        <a:rPr lang="en-GB" sz="1050" dirty="0" err="1">
                          <a:solidFill>
                            <a:srgbClr val="B2A1C7"/>
                          </a:solidFill>
                          <a:effectLst/>
                          <a:latin typeface="Calibri"/>
                          <a:ea typeface="Calibri"/>
                          <a:cs typeface="Times New Roman"/>
                        </a:rPr>
                        <a:t>Scrunities</a:t>
                      </a:r>
                      <a:r>
                        <a:rPr lang="en-GB" sz="1050" dirty="0">
                          <a:solidFill>
                            <a:srgbClr val="B2A1C7"/>
                          </a:solidFill>
                          <a:effectLst/>
                          <a:latin typeface="Calibri"/>
                          <a:ea typeface="Calibri"/>
                          <a:cs typeface="Times New Roman"/>
                        </a:rPr>
                        <a:t>/ Pupil Interviews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Parents evenings used by Class Teacher as a time to share what is working well and next steps for the child</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Training for students and NQTs.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Access to training as appropriate.</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Whole school policies and procedures in place.</a:t>
                      </a:r>
                      <a:endParaRPr lang="en-GB" sz="105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727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9110186"/>
          </a:xfrm>
          <a:prstGeom prst="rect">
            <a:avLst/>
          </a:prstGeom>
        </p:spPr>
        <p:txBody>
          <a:bodyPr wrap="square">
            <a:spAutoFit/>
          </a:bodyPr>
          <a:lstStyle/>
          <a:p>
            <a:pPr algn="ctr"/>
            <a:r>
              <a:rPr lang="en-GB" sz="2000" b="1" u="sng" dirty="0"/>
              <a:t>2. The academy SEN policy can be found :</a:t>
            </a:r>
          </a:p>
          <a:p>
            <a:pPr algn="ctr"/>
            <a:endParaRPr lang="en-GB" sz="2000" b="1" u="sng" dirty="0"/>
          </a:p>
          <a:p>
            <a:r>
              <a:rPr lang="en-GB" sz="2400" i="1" dirty="0"/>
              <a:t>                  </a:t>
            </a:r>
            <a:r>
              <a:rPr lang="en-GB" sz="2400" dirty="0"/>
              <a:t> </a:t>
            </a:r>
          </a:p>
          <a:p>
            <a:endParaRPr lang="en-GB" sz="2400" dirty="0"/>
          </a:p>
          <a:p>
            <a:r>
              <a:rPr lang="en-GB" sz="2400" dirty="0" err="1"/>
              <a:t>Dogsthorpe</a:t>
            </a:r>
            <a:r>
              <a:rPr lang="en-GB" sz="2400" dirty="0"/>
              <a:t> Academy</a:t>
            </a:r>
          </a:p>
          <a:p>
            <a:r>
              <a:rPr lang="en-GB" sz="2400" dirty="0"/>
              <a:t>SEND policy follows</a:t>
            </a:r>
          </a:p>
          <a:p>
            <a:r>
              <a:rPr lang="en-GB" sz="2400" dirty="0"/>
              <a:t>the guidelines provided by</a:t>
            </a:r>
          </a:p>
          <a:p>
            <a:r>
              <a:rPr lang="en-GB" sz="2400" dirty="0"/>
              <a:t>The Department for Education </a:t>
            </a:r>
          </a:p>
          <a:p>
            <a:r>
              <a:rPr lang="en-GB" sz="2400" dirty="0"/>
              <a:t>in their document:</a:t>
            </a:r>
          </a:p>
          <a:p>
            <a:endParaRPr lang="en-GB" sz="2400" dirty="0"/>
          </a:p>
          <a:p>
            <a:r>
              <a:rPr lang="en-GB" sz="2000" dirty="0">
                <a:solidFill>
                  <a:srgbClr val="7030A0"/>
                </a:solidFill>
              </a:rPr>
              <a:t>Special Educational Needs; Code of Practice 0 to 25 years. </a:t>
            </a:r>
            <a:r>
              <a:rPr lang="en-GB" sz="1400" dirty="0">
                <a:solidFill>
                  <a:srgbClr val="7030A0"/>
                </a:solidFill>
              </a:rPr>
              <a:t>https://www.gov.uk/government/uploads/system/uploads/attachment_data/file/398815/SEND_Code_of_Practice_January_2015.pdf</a:t>
            </a:r>
            <a:r>
              <a:rPr lang="en-GB" sz="2000" dirty="0">
                <a:solidFill>
                  <a:srgbClr val="7030A0"/>
                </a:solidFill>
              </a:rPr>
              <a:t> </a:t>
            </a:r>
          </a:p>
          <a:p>
            <a:endParaRPr lang="en-GB" sz="2000" dirty="0"/>
          </a:p>
          <a:p>
            <a:pPr algn="ctr"/>
            <a:r>
              <a:rPr lang="en-GB" sz="2000" dirty="0"/>
              <a:t>Our SEN/D policy can be viewed under the SEND area of our website.</a:t>
            </a:r>
            <a:endParaRPr lang="en-GB" sz="1000" dirty="0"/>
          </a:p>
          <a:p>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5" y="1120591"/>
            <a:ext cx="2471441" cy="291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5693866"/>
          </a:xfrm>
          <a:prstGeom prst="rect">
            <a:avLst/>
          </a:prstGeom>
        </p:spPr>
        <p:txBody>
          <a:bodyPr wrap="square">
            <a:spAutoFit/>
          </a:bodyPr>
          <a:lstStyle/>
          <a:p>
            <a:pPr algn="ctr"/>
            <a:r>
              <a:rPr lang="en-GB" sz="2800" u="sng" dirty="0"/>
              <a:t>3. Contacting the SENCO.</a:t>
            </a:r>
          </a:p>
          <a:p>
            <a:pPr algn="ctr"/>
            <a:endParaRPr lang="en-GB" sz="2800" u="sng" dirty="0"/>
          </a:p>
          <a:p>
            <a:r>
              <a:rPr lang="en-GB" sz="2800" dirty="0"/>
              <a:t>   </a:t>
            </a:r>
            <a:r>
              <a:rPr lang="en-GB" sz="2000" i="1" dirty="0" err="1"/>
              <a:t>SENCo</a:t>
            </a:r>
            <a:r>
              <a:rPr lang="en-GB" sz="2000" i="1" dirty="0"/>
              <a:t> – Mrs Laura </a:t>
            </a:r>
            <a:r>
              <a:rPr lang="en-GB" sz="2000" i="1" dirty="0" err="1"/>
              <a:t>Hawkey</a:t>
            </a:r>
            <a:r>
              <a:rPr lang="en-GB" sz="2000" i="1" dirty="0"/>
              <a:t>   Tel 01733 343581  </a:t>
            </a:r>
          </a:p>
          <a:p>
            <a:r>
              <a:rPr lang="en-GB" sz="2000" i="1" dirty="0"/>
              <a:t>Lhawkey@dogsthorpeacademy.org  </a:t>
            </a:r>
          </a:p>
          <a:p>
            <a:endParaRPr lang="en-GB" sz="1400" b="1" dirty="0"/>
          </a:p>
          <a:p>
            <a:r>
              <a:rPr lang="en-GB" sz="1400" b="1" dirty="0"/>
              <a:t>I can : </a:t>
            </a:r>
          </a:p>
          <a:p>
            <a:pPr marL="285750" lvl="0" indent="-285750">
              <a:buFont typeface="Arial" panose="020B0604020202020204" pitchFamily="34" charset="0"/>
              <a:buChar char="•"/>
            </a:pPr>
            <a:r>
              <a:rPr lang="en-GB" sz="1400" b="1" dirty="0"/>
              <a:t>Offer advice about how to identify if your child has any special  educational</a:t>
            </a:r>
          </a:p>
          <a:p>
            <a:pPr marL="285750" lvl="0" indent="-285750">
              <a:buFont typeface="Arial" panose="020B0604020202020204" pitchFamily="34" charset="0"/>
              <a:buChar char="•"/>
            </a:pPr>
            <a:r>
              <a:rPr lang="en-GB" sz="1400" b="1" dirty="0"/>
              <a:t> needs.</a:t>
            </a:r>
          </a:p>
          <a:p>
            <a:pPr marL="285750" lvl="0" indent="-285750">
              <a:buFont typeface="Arial" panose="020B0604020202020204" pitchFamily="34" charset="0"/>
              <a:buChar char="•"/>
            </a:pPr>
            <a:r>
              <a:rPr lang="en-GB" sz="1400" b="1" dirty="0"/>
              <a:t>Suggest ways to support your child at home</a:t>
            </a:r>
          </a:p>
          <a:p>
            <a:pPr marL="285750" lvl="0" indent="-285750">
              <a:buFont typeface="Arial" panose="020B0604020202020204" pitchFamily="34" charset="0"/>
              <a:buChar char="•"/>
            </a:pPr>
            <a:r>
              <a:rPr lang="en-GB" sz="1400" b="1" dirty="0"/>
              <a:t>Make referrals to outside agencies</a:t>
            </a:r>
          </a:p>
          <a:p>
            <a:pPr marL="285750" lvl="0" indent="-285750">
              <a:buFont typeface="Arial" panose="020B0604020202020204" pitchFamily="34" charset="0"/>
              <a:buChar char="•"/>
            </a:pPr>
            <a:r>
              <a:rPr lang="en-GB" sz="1400" b="1" dirty="0"/>
              <a:t>Lead multi-agency meetings to make sure your child’s needs are met in school</a:t>
            </a:r>
          </a:p>
          <a:p>
            <a:pPr marL="285750" lvl="0" indent="-285750">
              <a:buFont typeface="Arial" panose="020B0604020202020204" pitchFamily="34" charset="0"/>
              <a:buChar char="•"/>
            </a:pPr>
            <a:r>
              <a:rPr lang="en-GB" sz="1400" b="1" dirty="0"/>
              <a:t>Provide advice on any family needs and suggest who can help</a:t>
            </a:r>
          </a:p>
          <a:p>
            <a:pPr marL="285750" indent="-285750">
              <a:buFont typeface="Arial" panose="020B0604020202020204" pitchFamily="34" charset="0"/>
              <a:buChar char="•"/>
            </a:pPr>
            <a:r>
              <a:rPr lang="en-GB" sz="1400" b="1" dirty="0"/>
              <a:t>Should you wish to speak or meet with her then please ring the school office or speak with a member of our office staff to make an appointment.</a:t>
            </a:r>
            <a:endParaRPr lang="en-GB" sz="1400" b="1" i="1" dirty="0"/>
          </a:p>
          <a:p>
            <a:endParaRPr lang="en-GB" sz="2000" i="1" dirty="0"/>
          </a:p>
          <a:p>
            <a:pPr algn="ctr"/>
            <a:r>
              <a:rPr lang="en-GB" dirty="0"/>
              <a:t>Or the Advisory Council Member responsible for SEN  at                   Greenwood Dale Academy:</a:t>
            </a:r>
          </a:p>
          <a:p>
            <a:pPr algn="ctr"/>
            <a:r>
              <a:rPr lang="en-GB" sz="2000" b="1" u="sng" dirty="0">
                <a:hlinkClick r:id="rId2"/>
              </a:rPr>
              <a:t>charlotte.krzanicki@greenwoodacademies.org</a:t>
            </a:r>
            <a:endParaRPr lang="en-GB" sz="2000" dirty="0"/>
          </a:p>
          <a:p>
            <a:r>
              <a:rPr lang="en-GB" sz="1200" b="1" dirty="0"/>
              <a:t> </a:t>
            </a:r>
            <a:endParaRPr lang="en-GB" sz="1200" dirty="0"/>
          </a:p>
          <a:p>
            <a:pPr algn="ctr"/>
            <a:endParaRPr lang="en-GB" sz="1200" dirty="0"/>
          </a:p>
          <a:p>
            <a:endParaRPr lang="en-GB" sz="2000" i="1" dirty="0"/>
          </a:p>
        </p:txBody>
      </p:sp>
      <p:pic>
        <p:nvPicPr>
          <p:cNvPr id="3" name="Picture 2" descr="\\gwh-fs-01.gwh.gdft.org\hr$\Templates\Logos\Greenwood-Academies-Trust-Single-l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203644"/>
            <a:ext cx="2467150" cy="468140"/>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24744"/>
            <a:ext cx="1714872" cy="1512168"/>
          </a:xfrm>
          <a:prstGeom prst="rect">
            <a:avLst/>
          </a:prstGeom>
          <a:noFill/>
          <a:ln>
            <a:noFill/>
          </a:ln>
        </p:spPr>
      </p:pic>
    </p:spTree>
    <p:extLst>
      <p:ext uri="{BB962C8B-B14F-4D97-AF65-F5344CB8AC3E}">
        <p14:creationId xmlns:p14="http://schemas.microsoft.com/office/powerpoint/2010/main" val="349350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954107"/>
          </a:xfrm>
          <a:prstGeom prst="rect">
            <a:avLst/>
          </a:prstGeom>
        </p:spPr>
        <p:txBody>
          <a:bodyPr wrap="square">
            <a:spAutoFit/>
          </a:bodyPr>
          <a:lstStyle/>
          <a:p>
            <a:pPr algn="ctr"/>
            <a:r>
              <a:rPr lang="en-GB" sz="2800" u="sng" dirty="0"/>
              <a:t>3. Contacting the SENCO, </a:t>
            </a:r>
          </a:p>
          <a:p>
            <a:pPr algn="ctr"/>
            <a:r>
              <a:rPr lang="en-GB" sz="2800" u="sng" dirty="0"/>
              <a:t>if you have a Concern.</a:t>
            </a:r>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7" name="Diagram 6"/>
          <p:cNvGraphicFramePr/>
          <p:nvPr>
            <p:extLst>
              <p:ext uri="{D42A27DB-BD31-4B8C-83A1-F6EECF244321}">
                <p14:modId xmlns:p14="http://schemas.microsoft.com/office/powerpoint/2010/main" val="253809646"/>
              </p:ext>
            </p:extLst>
          </p:nvPr>
        </p:nvGraphicFramePr>
        <p:xfrm>
          <a:off x="323528" y="1397000"/>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32656"/>
            <a:ext cx="1879476" cy="19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t0.gstatic.com/images?q=tbn:ANd9GcRTZTemFgEflSnA8YbhAfJKDFTvtzGehYMkSdhTvgoglnx5g6qy:planyourmeetings.com/wp-content/uploads/Man-Megaphone-3.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332656"/>
            <a:ext cx="20574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3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138773"/>
          </a:xfrm>
          <a:prstGeom prst="rect">
            <a:avLst/>
          </a:prstGeom>
        </p:spPr>
        <p:txBody>
          <a:bodyPr wrap="square">
            <a:spAutoFit/>
          </a:bodyPr>
          <a:lstStyle/>
          <a:p>
            <a:pPr algn="ctr"/>
            <a:r>
              <a:rPr lang="en-GB" sz="2400" u="sng" dirty="0"/>
              <a:t>4. Teaching pupils with SEN</a:t>
            </a:r>
            <a:endParaRPr lang="en-GB" sz="1000" dirty="0"/>
          </a:p>
          <a:p>
            <a:pPr algn="just"/>
            <a:endParaRPr lang="en-GB" sz="1000" dirty="0"/>
          </a:p>
          <a:p>
            <a:pPr algn="just"/>
            <a:endParaRPr lang="en-GB" sz="1000" dirty="0"/>
          </a:p>
          <a:p>
            <a:pPr algn="just"/>
            <a:r>
              <a:rPr lang="en-GB" sz="2400" dirty="0"/>
              <a:t> </a:t>
            </a:r>
          </a:p>
        </p:txBody>
      </p:sp>
      <p:graphicFrame>
        <p:nvGraphicFramePr>
          <p:cNvPr id="3" name="Diagram 2"/>
          <p:cNvGraphicFramePr/>
          <p:nvPr>
            <p:extLst>
              <p:ext uri="{D42A27DB-BD31-4B8C-83A1-F6EECF244321}">
                <p14:modId xmlns:p14="http://schemas.microsoft.com/office/powerpoint/2010/main" val="1929915381"/>
              </p:ext>
            </p:extLst>
          </p:nvPr>
        </p:nvGraphicFramePr>
        <p:xfrm>
          <a:off x="251520" y="836712"/>
          <a:ext cx="842493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t1.gstatic.com/images?q=tbn:ANd9GcScq7LMVQOL7GpXr0H564u4BVxWqzCB0SZiLbL3nVeQOHC8Ynva:www.greenwoodacademies.org/images/vacancies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5047090"/>
            <a:ext cx="444817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138773"/>
          </a:xfrm>
          <a:prstGeom prst="rect">
            <a:avLst/>
          </a:prstGeom>
        </p:spPr>
        <p:txBody>
          <a:bodyPr wrap="square">
            <a:spAutoFit/>
          </a:bodyPr>
          <a:lstStyle/>
          <a:p>
            <a:pPr algn="ctr"/>
            <a:r>
              <a:rPr lang="en-GB" sz="2400" u="sng" dirty="0"/>
              <a:t>4. Teaching pupils with SEN - Differentiation</a:t>
            </a:r>
            <a:endParaRPr lang="en-GB" sz="1000" dirty="0"/>
          </a:p>
          <a:p>
            <a:pPr algn="just"/>
            <a:endParaRPr lang="en-GB" sz="1000" dirty="0"/>
          </a:p>
          <a:p>
            <a:pPr algn="just"/>
            <a:endParaRPr lang="en-GB" sz="1000" dirty="0"/>
          </a:p>
          <a:p>
            <a:pPr algn="just"/>
            <a:r>
              <a:rPr lang="en-GB" sz="2400" dirty="0"/>
              <a:t> </a:t>
            </a:r>
          </a:p>
        </p:txBody>
      </p:sp>
      <p:graphicFrame>
        <p:nvGraphicFramePr>
          <p:cNvPr id="5" name="Table 4"/>
          <p:cNvGraphicFramePr>
            <a:graphicFrameLocks noGrp="1"/>
          </p:cNvGraphicFramePr>
          <p:nvPr>
            <p:extLst>
              <p:ext uri="{D42A27DB-BD31-4B8C-83A1-F6EECF244321}">
                <p14:modId xmlns:p14="http://schemas.microsoft.com/office/powerpoint/2010/main" val="895861537"/>
              </p:ext>
            </p:extLst>
          </p:nvPr>
        </p:nvGraphicFramePr>
        <p:xfrm>
          <a:off x="251520" y="902039"/>
          <a:ext cx="8640960" cy="4809729"/>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725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a:solidFill>
                            <a:schemeClr val="lt1"/>
                          </a:solidFill>
                          <a:effectLst/>
                          <a:latin typeface="+mn-lt"/>
                          <a:ea typeface="+mn-ea"/>
                          <a:cs typeface="+mn-cs"/>
                        </a:rPr>
                        <a:t>We</a:t>
                      </a:r>
                      <a:r>
                        <a:rPr kumimoji="0" lang="en-GB" sz="1800" b="1" kern="1200" baseline="0" dirty="0">
                          <a:solidFill>
                            <a:schemeClr val="lt1"/>
                          </a:solidFill>
                          <a:effectLst/>
                          <a:latin typeface="+mn-lt"/>
                          <a:ea typeface="+mn-ea"/>
                          <a:cs typeface="+mn-cs"/>
                        </a:rPr>
                        <a:t> always aim </a:t>
                      </a:r>
                      <a:r>
                        <a:rPr kumimoji="0" lang="en-GB" sz="1800" b="1" kern="1200" dirty="0">
                          <a:solidFill>
                            <a:schemeClr val="lt1"/>
                          </a:solidFill>
                          <a:effectLst/>
                          <a:latin typeface="+mn-lt"/>
                          <a:ea typeface="+mn-ea"/>
                          <a:cs typeface="+mn-cs"/>
                        </a:rPr>
                        <a:t> have an engaging</a:t>
                      </a:r>
                      <a:r>
                        <a:rPr kumimoji="0" lang="en-GB" sz="1800" b="1" kern="1200" baseline="0" dirty="0">
                          <a:solidFill>
                            <a:schemeClr val="lt1"/>
                          </a:solidFill>
                          <a:effectLst/>
                          <a:latin typeface="+mn-lt"/>
                          <a:ea typeface="+mn-ea"/>
                          <a:cs typeface="+mn-cs"/>
                        </a:rPr>
                        <a:t> and </a:t>
                      </a:r>
                      <a:r>
                        <a:rPr kumimoji="0" lang="en-GB" sz="1800" b="1" kern="1200" dirty="0">
                          <a:solidFill>
                            <a:schemeClr val="lt1"/>
                          </a:solidFill>
                          <a:effectLst/>
                          <a:latin typeface="+mn-lt"/>
                          <a:ea typeface="+mn-ea"/>
                          <a:cs typeface="+mn-cs"/>
                        </a:rPr>
                        <a:t>fun curriculum that all children can access, whatever their needs</a:t>
                      </a:r>
                      <a:r>
                        <a:rPr kumimoji="0" lang="en-GB" sz="1800" b="1" u="sng" kern="1200" dirty="0">
                          <a:solidFill>
                            <a:schemeClr val="lt1"/>
                          </a:solidFill>
                          <a:effectLst/>
                          <a:latin typeface="+mn-lt"/>
                          <a:ea typeface="+mn-ea"/>
                          <a:cs typeface="+mn-cs"/>
                        </a:rPr>
                        <a:t>.</a:t>
                      </a:r>
                      <a:endParaRPr kumimoji="0" lang="en-GB" sz="1800" b="1" kern="1200" dirty="0">
                        <a:solidFill>
                          <a:schemeClr val="lt1"/>
                        </a:solidFill>
                        <a:effectLst/>
                        <a:latin typeface="+mn-lt"/>
                        <a:ea typeface="+mn-ea"/>
                        <a:cs typeface="+mn-cs"/>
                      </a:endParaRPr>
                    </a:p>
                  </a:txBody>
                  <a:tcPr/>
                </a:tc>
                <a:tc>
                  <a:txBody>
                    <a:bodyPr/>
                    <a:lstStyle/>
                    <a:p>
                      <a:r>
                        <a:rPr kumimoji="0" lang="en-GB" sz="1800" b="1" kern="1200" dirty="0">
                          <a:solidFill>
                            <a:schemeClr val="lt1"/>
                          </a:solidFill>
                          <a:effectLst/>
                          <a:latin typeface="+mn-lt"/>
                          <a:ea typeface="+mn-ea"/>
                          <a:cs typeface="+mn-cs"/>
                        </a:rPr>
                        <a:t> Our teachers have a duty to plan and deliver lessons based on knowing their children well and </a:t>
                      </a:r>
                      <a:r>
                        <a:rPr kumimoji="0" lang="en-GB" sz="1800" b="1" u="sng" kern="1200" dirty="0">
                          <a:solidFill>
                            <a:schemeClr val="lt1"/>
                          </a:solidFill>
                          <a:effectLst/>
                          <a:latin typeface="+mn-lt"/>
                          <a:ea typeface="+mn-ea"/>
                          <a:cs typeface="+mn-cs"/>
                        </a:rPr>
                        <a:t>by </a:t>
                      </a:r>
                      <a:r>
                        <a:rPr kumimoji="0" lang="en-GB" sz="1800" b="1" kern="1200" dirty="0">
                          <a:solidFill>
                            <a:schemeClr val="lt1"/>
                          </a:solidFill>
                          <a:effectLst/>
                          <a:latin typeface="+mn-lt"/>
                          <a:ea typeface="+mn-ea"/>
                          <a:cs typeface="+mn-cs"/>
                        </a:rPr>
                        <a:t>adapting lessons quickly so that all children can receive the best outcomes.</a:t>
                      </a:r>
                      <a:endParaRPr lang="en-GB" sz="1800" dirty="0"/>
                    </a:p>
                  </a:txBody>
                  <a:tcPr/>
                </a:tc>
                <a:extLst>
                  <a:ext uri="{0D108BD9-81ED-4DB2-BD59-A6C34878D82A}">
                    <a16:rowId xmlns:a16="http://schemas.microsoft.com/office/drawing/2014/main" val="10000"/>
                  </a:ext>
                </a:extLst>
              </a:tr>
              <a:tr h="933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effectLst/>
                          <a:latin typeface="+mn-lt"/>
                          <a:ea typeface="+mn-ea"/>
                          <a:cs typeface="+mn-cs"/>
                        </a:rPr>
                        <a:t>We use a</a:t>
                      </a:r>
                      <a:r>
                        <a:rPr kumimoji="0" lang="en-GB" sz="1800" kern="1200" baseline="0" dirty="0">
                          <a:solidFill>
                            <a:schemeClr val="dk1"/>
                          </a:solidFill>
                          <a:effectLst/>
                          <a:latin typeface="+mn-lt"/>
                          <a:ea typeface="+mn-ea"/>
                          <a:cs typeface="+mn-cs"/>
                        </a:rPr>
                        <a:t> wide range </a:t>
                      </a:r>
                      <a:r>
                        <a:rPr kumimoji="0" lang="en-GB" sz="1800" kern="1200" dirty="0">
                          <a:solidFill>
                            <a:schemeClr val="dk1"/>
                          </a:solidFill>
                          <a:effectLst/>
                          <a:latin typeface="+mn-lt"/>
                          <a:ea typeface="+mn-ea"/>
                          <a:cs typeface="+mn-cs"/>
                        </a:rPr>
                        <a:t>of multi sensory resources and visual stimuli to ensure our children can access their learning in class.</a:t>
                      </a:r>
                    </a:p>
                    <a:p>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effectLst/>
                          <a:latin typeface="+mn-lt"/>
                          <a:ea typeface="+mn-ea"/>
                          <a:cs typeface="+mn-cs"/>
                        </a:rPr>
                        <a:t>Children will receive adult support where necessary to ensure they can access the curriculum.</a:t>
                      </a:r>
                      <a:endParaRPr lang="en-GB" sz="1800" dirty="0"/>
                    </a:p>
                  </a:txBody>
                  <a:tcPr/>
                </a:tc>
                <a:extLst>
                  <a:ext uri="{0D108BD9-81ED-4DB2-BD59-A6C34878D82A}">
                    <a16:rowId xmlns:a16="http://schemas.microsoft.com/office/drawing/2014/main" val="10001"/>
                  </a:ext>
                </a:extLst>
              </a:tr>
              <a:tr h="4206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effectLst/>
                          <a:latin typeface="+mn-lt"/>
                          <a:ea typeface="+mn-ea"/>
                          <a:cs typeface="+mn-cs"/>
                        </a:rPr>
                        <a:t>Children can be provided with a range of access strategies for</a:t>
                      </a:r>
                      <a:r>
                        <a:rPr kumimoji="0" lang="en-GB" sz="1800" kern="1200" baseline="0" dirty="0">
                          <a:solidFill>
                            <a:schemeClr val="dk1"/>
                          </a:solidFill>
                          <a:effectLst/>
                          <a:latin typeface="+mn-lt"/>
                          <a:ea typeface="+mn-ea"/>
                          <a:cs typeface="+mn-cs"/>
                        </a:rPr>
                        <a:t> example: </a:t>
                      </a:r>
                      <a:r>
                        <a:rPr kumimoji="0" lang="en-GB" sz="1800" kern="1200" dirty="0">
                          <a:solidFill>
                            <a:schemeClr val="dk1"/>
                          </a:solidFill>
                          <a:effectLst/>
                          <a:latin typeface="+mn-lt"/>
                          <a:ea typeface="+mn-ea"/>
                          <a:cs typeface="+mn-cs"/>
                        </a:rPr>
                        <a:t>work in chunks, extra processing time</a:t>
                      </a:r>
                      <a:r>
                        <a:rPr kumimoji="0" lang="en-GB" sz="1800" kern="1200" baseline="0" dirty="0">
                          <a:solidFill>
                            <a:schemeClr val="dk1"/>
                          </a:solidFill>
                          <a:effectLst/>
                          <a:latin typeface="+mn-lt"/>
                          <a:ea typeface="+mn-ea"/>
                          <a:cs typeface="+mn-cs"/>
                        </a:rPr>
                        <a:t> and </a:t>
                      </a:r>
                      <a:r>
                        <a:rPr kumimoji="0" lang="en-GB" sz="1800" kern="1200" dirty="0">
                          <a:solidFill>
                            <a:schemeClr val="dk1"/>
                          </a:solidFill>
                          <a:effectLst/>
                          <a:latin typeface="+mn-lt"/>
                          <a:ea typeface="+mn-ea"/>
                          <a:cs typeface="+mn-cs"/>
                        </a:rPr>
                        <a:t>work breaks, this will help to ensure they are able to access the curriculum.</a:t>
                      </a:r>
                    </a:p>
                    <a:p>
                      <a:endParaRPr lang="en-GB" sz="1800" dirty="0"/>
                    </a:p>
                  </a:txBody>
                  <a:tcPr/>
                </a:tc>
                <a:tc hMerge="1">
                  <a:txBody>
                    <a:bodyPr/>
                    <a:lstStyle/>
                    <a:p>
                      <a:endParaRPr lang="en-GB" sz="1800" dirty="0"/>
                    </a:p>
                  </a:txBody>
                  <a:tcPr/>
                </a:tc>
                <a:extLst>
                  <a:ext uri="{0D108BD9-81ED-4DB2-BD59-A6C34878D82A}">
                    <a16:rowId xmlns:a16="http://schemas.microsoft.com/office/drawing/2014/main" val="10002"/>
                  </a:ext>
                </a:extLst>
              </a:tr>
              <a:tr h="420609">
                <a:tc>
                  <a:txBody>
                    <a:bodyPr/>
                    <a:lstStyle/>
                    <a:p>
                      <a:endParaRPr lang="en-GB" sz="1800" dirty="0"/>
                    </a:p>
                  </a:txBody>
                  <a:tcPr/>
                </a:tc>
                <a:tc>
                  <a:txBody>
                    <a:bodyPr/>
                    <a:lstStyle/>
                    <a:p>
                      <a:endParaRPr lang="en-GB"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806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136904" cy="5632311"/>
          </a:xfrm>
          <a:prstGeom prst="rect">
            <a:avLst/>
          </a:prstGeom>
        </p:spPr>
        <p:txBody>
          <a:bodyPr wrap="square">
            <a:spAutoFit/>
          </a:bodyPr>
          <a:lstStyle/>
          <a:p>
            <a:endParaRPr lang="en-GB" sz="2400" dirty="0"/>
          </a:p>
          <a:p>
            <a:pPr algn="ctr"/>
            <a:r>
              <a:rPr lang="en-GB" sz="2400" u="sng" dirty="0"/>
              <a:t>5. Accessing the Curriculum</a:t>
            </a:r>
          </a:p>
          <a:p>
            <a:pPr algn="ctr"/>
            <a:endParaRPr lang="en-GB" sz="2400" u="sng" dirty="0"/>
          </a:p>
          <a:p>
            <a:pPr algn="ctr"/>
            <a:r>
              <a:rPr lang="en-GB" sz="2400" dirty="0"/>
              <a:t>We will provide the following to support children in their learning:</a:t>
            </a:r>
          </a:p>
          <a:p>
            <a:pPr algn="ctr"/>
            <a:r>
              <a:rPr lang="en-GB" sz="2400" u="sng" dirty="0"/>
              <a:t> </a:t>
            </a:r>
          </a:p>
          <a:p>
            <a:pPr algn="ctr"/>
            <a:endParaRPr lang="en-GB" sz="2400" dirty="0"/>
          </a:p>
          <a:p>
            <a:pPr marL="342900" indent="-342900">
              <a:buFont typeface="Arial" pitchFamily="34" charset="0"/>
              <a:buChar char="•"/>
            </a:pPr>
            <a:endParaRPr lang="en-GB" sz="2400" dirty="0"/>
          </a:p>
          <a:p>
            <a:r>
              <a:rPr lang="en-GB" sz="2400" dirty="0"/>
              <a:t>	</a:t>
            </a:r>
          </a:p>
          <a:p>
            <a:pPr marL="342900" indent="-342900">
              <a:buFont typeface="Arial" pitchFamily="34" charset="0"/>
              <a:buChar char="•"/>
            </a:pPr>
            <a:endParaRPr lang="en-GB" sz="2400" dirty="0"/>
          </a:p>
          <a:p>
            <a:endParaRPr lang="en-GB" sz="2400" dirty="0"/>
          </a:p>
          <a:p>
            <a:endParaRPr lang="en-GB" sz="2400" dirty="0"/>
          </a:p>
          <a:p>
            <a:r>
              <a:rPr lang="en-GB" sz="2400" dirty="0"/>
              <a:t>	</a:t>
            </a:r>
          </a:p>
          <a:p>
            <a:endParaRPr lang="en-GB" sz="2400" dirty="0"/>
          </a:p>
          <a:p>
            <a:endParaRPr lang="en-GB" sz="2400" dirty="0"/>
          </a:p>
        </p:txBody>
      </p:sp>
      <p:graphicFrame>
        <p:nvGraphicFramePr>
          <p:cNvPr id="5" name="Diagram 4"/>
          <p:cNvGraphicFramePr/>
          <p:nvPr>
            <p:extLst>
              <p:ext uri="{D42A27DB-BD31-4B8C-83A1-F6EECF244321}">
                <p14:modId xmlns:p14="http://schemas.microsoft.com/office/powerpoint/2010/main" val="969183675"/>
              </p:ext>
            </p:extLst>
          </p:nvPr>
        </p:nvGraphicFramePr>
        <p:xfrm>
          <a:off x="179512" y="1700808"/>
          <a:ext cx="878497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3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rgbClr val="FFFFFF"/>
      </a:lt1>
      <a:dk2>
        <a:srgbClr val="323232"/>
      </a:dk2>
      <a:lt2>
        <a:srgbClr val="CBCBCB"/>
      </a:lt2>
      <a:accent1>
        <a:srgbClr val="7030A0"/>
      </a:accent1>
      <a:accent2>
        <a:srgbClr val="989898"/>
      </a:accent2>
      <a:accent3>
        <a:srgbClr val="9F87B7"/>
      </a:accent3>
      <a:accent4>
        <a:srgbClr val="656565"/>
      </a:accent4>
      <a:accent5>
        <a:srgbClr val="604878"/>
      </a:accent5>
      <a:accent6>
        <a:srgbClr val="464646"/>
      </a:accent6>
      <a:hlink>
        <a:srgbClr val="BFAFCF"/>
      </a:hlink>
      <a:folHlink>
        <a:srgbClr val="00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2C6052CBFD86459841FD82C84DB578" ma:contentTypeVersion="13" ma:contentTypeDescription="Create a new document." ma:contentTypeScope="" ma:versionID="fc99e30d45ee46616f06010bf2ca7846">
  <xsd:schema xmlns:xsd="http://www.w3.org/2001/XMLSchema" xmlns:xs="http://www.w3.org/2001/XMLSchema" xmlns:p="http://schemas.microsoft.com/office/2006/metadata/properties" xmlns:ns3="b02e8671-4ea3-441c-8276-df716b7ffdba" xmlns:ns4="a7ca490a-416f-465b-9bcd-c1169617ce30" targetNamespace="http://schemas.microsoft.com/office/2006/metadata/properties" ma:root="true" ma:fieldsID="3a7d1cbfdae9e786565e11b07431e2e4" ns3:_="" ns4:_="">
    <xsd:import namespace="b02e8671-4ea3-441c-8276-df716b7ffdba"/>
    <xsd:import namespace="a7ca490a-416f-465b-9bcd-c1169617ce3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e8671-4ea3-441c-8276-df716b7ff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a490a-416f-465b-9bcd-c1169617ce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A9858-B0F1-4EFD-81CE-DD7DD4A0609C}">
  <ds:schemaRefs>
    <ds:schemaRef ds:uri="http://schemas.microsoft.com/sharepoint/v3/contenttype/forms"/>
  </ds:schemaRefs>
</ds:datastoreItem>
</file>

<file path=customXml/itemProps2.xml><?xml version="1.0" encoding="utf-8"?>
<ds:datastoreItem xmlns:ds="http://schemas.openxmlformats.org/officeDocument/2006/customXml" ds:itemID="{F0F81672-6A73-4EDC-A5C2-EFC12405BA79}">
  <ds:schemaRefs>
    <ds:schemaRef ds:uri="a7ca490a-416f-465b-9bcd-c1169617ce30"/>
    <ds:schemaRef ds:uri="b02e8671-4ea3-441c-8276-df716b7ffd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FA323CD-2589-4EF9-8BA5-C020D1628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e8671-4ea3-441c-8276-df716b7ffdba"/>
    <ds:schemaRef ds:uri="a7ca490a-416f-465b-9bcd-c1169617c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3681</TotalTime>
  <Words>2245</Words>
  <Application>Microsoft Office PowerPoint</Application>
  <PresentationFormat>On-screen Show (4:3)</PresentationFormat>
  <Paragraphs>297</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Lucida Sans Unicode</vt:lpstr>
      <vt:lpstr>Symbol</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S Stone</cp:lastModifiedBy>
  <cp:revision>86</cp:revision>
  <dcterms:created xsi:type="dcterms:W3CDTF">2014-06-16T12:59:27Z</dcterms:created>
  <dcterms:modified xsi:type="dcterms:W3CDTF">2020-09-22T08:20:34Z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dda7c5-96ca-48e3-9e3a-5c391aea2853_Enabled">
    <vt:lpwstr>True</vt:lpwstr>
  </property>
  <property fmtid="{D5CDD505-2E9C-101B-9397-08002B2CF9AE}" pid="3" name="MSIP_Label_71dda7c5-96ca-48e3-9e3a-5c391aea2853_SiteId">
    <vt:lpwstr>a091745a-b7d8-4d7a-b2a6-1359053d4510</vt:lpwstr>
  </property>
  <property fmtid="{D5CDD505-2E9C-101B-9397-08002B2CF9AE}" pid="4" name="MSIP_Label_71dda7c5-96ca-48e3-9e3a-5c391aea2853_Ref">
    <vt:lpwstr>https://api.informationprotection.azure.com/api/a091745a-b7d8-4d7a-b2a6-1359053d4510</vt:lpwstr>
  </property>
  <property fmtid="{D5CDD505-2E9C-101B-9397-08002B2CF9AE}" pid="5" name="MSIP_Label_71dda7c5-96ca-48e3-9e3a-5c391aea2853_SetBy">
    <vt:lpwstr>lhawkey@dogsthorpeacademy.org</vt:lpwstr>
  </property>
  <property fmtid="{D5CDD505-2E9C-101B-9397-08002B2CF9AE}" pid="6" name="MSIP_Label_71dda7c5-96ca-48e3-9e3a-5c391aea2853_SetDate">
    <vt:lpwstr>2019-10-10T11:26:49.5237132+01:00</vt:lpwstr>
  </property>
  <property fmtid="{D5CDD505-2E9C-101B-9397-08002B2CF9AE}" pid="7" name="MSIP_Label_71dda7c5-96ca-48e3-9e3a-5c391aea2853_Name">
    <vt:lpwstr>General</vt:lpwstr>
  </property>
  <property fmtid="{D5CDD505-2E9C-101B-9397-08002B2CF9AE}" pid="8" name="MSIP_Label_71dda7c5-96ca-48e3-9e3a-5c391aea2853_Application">
    <vt:lpwstr>Microsoft Azure Information Protection</vt:lpwstr>
  </property>
  <property fmtid="{D5CDD505-2E9C-101B-9397-08002B2CF9AE}" pid="9" name="MSIP_Label_71dda7c5-96ca-48e3-9e3a-5c391aea2853_Extended_MSFT_Method">
    <vt:lpwstr>Automatic</vt:lpwstr>
  </property>
  <property fmtid="{D5CDD505-2E9C-101B-9397-08002B2CF9AE}" pid="10" name="Sensitivity">
    <vt:lpwstr>General</vt:lpwstr>
  </property>
  <property fmtid="{D5CDD505-2E9C-101B-9397-08002B2CF9AE}" pid="11" name="ContentTypeId">
    <vt:lpwstr>0x010100D52C6052CBFD86459841FD82C84DB578</vt:lpwstr>
  </property>
</Properties>
</file>